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52546" y="888873"/>
            <a:ext cx="28282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0" y="69850"/>
            <a:ext cx="9013825" cy="6692900"/>
          </a:xfrm>
          <a:custGeom>
            <a:avLst/>
            <a:gdLst/>
            <a:ahLst/>
            <a:cxnLst/>
            <a:rect l="l" t="t" r="r" b="b"/>
            <a:pathLst>
              <a:path w="9013825" h="6692900">
                <a:moveTo>
                  <a:pt x="0" y="329946"/>
                </a:moveTo>
                <a:lnTo>
                  <a:pt x="3576" y="281184"/>
                </a:lnTo>
                <a:lnTo>
                  <a:pt x="13967" y="234645"/>
                </a:lnTo>
                <a:lnTo>
                  <a:pt x="30661" y="190840"/>
                </a:lnTo>
                <a:lnTo>
                  <a:pt x="53148" y="150277"/>
                </a:lnTo>
                <a:lnTo>
                  <a:pt x="80918" y="113468"/>
                </a:lnTo>
                <a:lnTo>
                  <a:pt x="113460" y="80923"/>
                </a:lnTo>
                <a:lnTo>
                  <a:pt x="150264" y="53151"/>
                </a:lnTo>
                <a:lnTo>
                  <a:pt x="190820" y="30662"/>
                </a:lnTo>
                <a:lnTo>
                  <a:pt x="234617" y="13967"/>
                </a:lnTo>
                <a:lnTo>
                  <a:pt x="281146" y="3576"/>
                </a:lnTo>
                <a:lnTo>
                  <a:pt x="329895" y="0"/>
                </a:lnTo>
                <a:lnTo>
                  <a:pt x="8683879" y="0"/>
                </a:lnTo>
                <a:lnTo>
                  <a:pt x="8732640" y="3576"/>
                </a:lnTo>
                <a:lnTo>
                  <a:pt x="8779179" y="13967"/>
                </a:lnTo>
                <a:lnTo>
                  <a:pt x="8822984" y="30662"/>
                </a:lnTo>
                <a:lnTo>
                  <a:pt x="8863547" y="53151"/>
                </a:lnTo>
                <a:lnTo>
                  <a:pt x="8900356" y="80923"/>
                </a:lnTo>
                <a:lnTo>
                  <a:pt x="8932901" y="113468"/>
                </a:lnTo>
                <a:lnTo>
                  <a:pt x="8960673" y="150277"/>
                </a:lnTo>
                <a:lnTo>
                  <a:pt x="8983162" y="190840"/>
                </a:lnTo>
                <a:lnTo>
                  <a:pt x="8999857" y="234645"/>
                </a:lnTo>
                <a:lnTo>
                  <a:pt x="9010248" y="281184"/>
                </a:lnTo>
                <a:lnTo>
                  <a:pt x="9013825" y="329946"/>
                </a:lnTo>
                <a:lnTo>
                  <a:pt x="9013825" y="6363004"/>
                </a:lnTo>
                <a:lnTo>
                  <a:pt x="9010248" y="6411753"/>
                </a:lnTo>
                <a:lnTo>
                  <a:pt x="8999857" y="6458282"/>
                </a:lnTo>
                <a:lnTo>
                  <a:pt x="8983162" y="6502079"/>
                </a:lnTo>
                <a:lnTo>
                  <a:pt x="8960673" y="6542634"/>
                </a:lnTo>
                <a:lnTo>
                  <a:pt x="8932901" y="6579438"/>
                </a:lnTo>
                <a:lnTo>
                  <a:pt x="8900356" y="6611980"/>
                </a:lnTo>
                <a:lnTo>
                  <a:pt x="8863547" y="6639750"/>
                </a:lnTo>
                <a:lnTo>
                  <a:pt x="8822984" y="6662237"/>
                </a:lnTo>
                <a:lnTo>
                  <a:pt x="8779179" y="6678931"/>
                </a:lnTo>
                <a:lnTo>
                  <a:pt x="8732640" y="6689321"/>
                </a:lnTo>
                <a:lnTo>
                  <a:pt x="8683879" y="6692898"/>
                </a:lnTo>
                <a:lnTo>
                  <a:pt x="329895" y="6692898"/>
                </a:lnTo>
                <a:lnTo>
                  <a:pt x="281146" y="6689321"/>
                </a:lnTo>
                <a:lnTo>
                  <a:pt x="234617" y="6678931"/>
                </a:lnTo>
                <a:lnTo>
                  <a:pt x="190820" y="6662237"/>
                </a:lnTo>
                <a:lnTo>
                  <a:pt x="150264" y="6639750"/>
                </a:lnTo>
                <a:lnTo>
                  <a:pt x="113460" y="6611980"/>
                </a:lnTo>
                <a:lnTo>
                  <a:pt x="80918" y="6579438"/>
                </a:lnTo>
                <a:lnTo>
                  <a:pt x="53148" y="6542634"/>
                </a:lnTo>
                <a:lnTo>
                  <a:pt x="30661" y="6502079"/>
                </a:lnTo>
                <a:lnTo>
                  <a:pt x="13967" y="6458282"/>
                </a:lnTo>
                <a:lnTo>
                  <a:pt x="3576" y="6411753"/>
                </a:lnTo>
                <a:lnTo>
                  <a:pt x="0" y="6363004"/>
                </a:lnTo>
                <a:lnTo>
                  <a:pt x="0" y="32994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6267" y="230250"/>
            <a:ext cx="741146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1969135"/>
            <a:ext cx="6851015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566" y="252476"/>
            <a:ext cx="46259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 Black"/>
                <a:cs typeface="Arial Black"/>
              </a:rPr>
              <a:t>Учреждение здравоохранения «</a:t>
            </a:r>
            <a:r>
              <a:rPr lang="ru-RU" sz="2400" dirty="0" err="1" smtClean="0">
                <a:solidFill>
                  <a:schemeClr val="tx1"/>
                </a:solidFill>
                <a:latin typeface="Arial Black"/>
                <a:cs typeface="Arial Black"/>
              </a:rPr>
              <a:t>Хотимская</a:t>
            </a:r>
            <a:r>
              <a:rPr lang="ru-RU" sz="2400" dirty="0" smtClean="0">
                <a:solidFill>
                  <a:schemeClr val="tx1"/>
                </a:solidFill>
                <a:latin typeface="Arial Black"/>
                <a:cs typeface="Arial Black"/>
              </a:rPr>
              <a:t> центральная районная больница»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380" y="3015233"/>
            <a:ext cx="676592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latin typeface="Arial Black"/>
                <a:cs typeface="Arial Black"/>
              </a:rPr>
              <a:t>МЕДИЦИНА</a:t>
            </a:r>
            <a:r>
              <a:rPr sz="3800" spc="-60" dirty="0">
                <a:latin typeface="Arial Black"/>
                <a:cs typeface="Arial Black"/>
              </a:rPr>
              <a:t> </a:t>
            </a:r>
            <a:r>
              <a:rPr sz="3800" spc="-10" dirty="0">
                <a:latin typeface="Arial Black"/>
                <a:cs typeface="Arial Black"/>
              </a:rPr>
              <a:t>КАТАСТРОФ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801" y="6083300"/>
            <a:ext cx="2133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Arial Black"/>
                <a:cs typeface="Arial Black"/>
              </a:rPr>
              <a:t>Хотимск</a:t>
            </a:r>
            <a:r>
              <a:rPr sz="2000" spc="-60" dirty="0" smtClean="0">
                <a:latin typeface="Arial Black"/>
                <a:cs typeface="Arial Black"/>
              </a:rPr>
              <a:t> </a:t>
            </a:r>
            <a:r>
              <a:rPr sz="2000" spc="-20" dirty="0" smtClean="0">
                <a:latin typeface="Arial Black"/>
                <a:cs typeface="Arial Black"/>
              </a:rPr>
              <a:t>202</a:t>
            </a:r>
            <a:r>
              <a:rPr lang="ru-RU" sz="2000" spc="-20" dirty="0" smtClean="0">
                <a:latin typeface="Arial Black"/>
                <a:cs typeface="Arial Black"/>
              </a:rPr>
              <a:t>5</a:t>
            </a:r>
            <a:endParaRPr sz="2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284175"/>
            <a:ext cx="8162925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931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основным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медицинским</a:t>
            </a:r>
            <a:r>
              <a:rPr sz="28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последствиям чрезвычайных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ситуаций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относятся:</a:t>
            </a:r>
            <a:endParaRPr sz="2800">
              <a:latin typeface="Arial"/>
              <a:cs typeface="Arial"/>
            </a:endParaRPr>
          </a:p>
          <a:p>
            <a:pPr marL="283210" marR="1154430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10" dirty="0">
                <a:latin typeface="Arial"/>
                <a:cs typeface="Arial"/>
              </a:rPr>
              <a:t>появление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значительного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количества 	пострадавших;</a:t>
            </a:r>
            <a:endParaRPr sz="2800">
              <a:latin typeface="Arial"/>
              <a:cs typeface="Arial"/>
            </a:endParaRPr>
          </a:p>
          <a:p>
            <a:pPr marL="283210" marR="5080" indent="-27114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10" dirty="0">
                <a:latin typeface="Arial"/>
                <a:cs typeface="Arial"/>
              </a:rPr>
              <a:t>возникновение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нарушений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психики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людей 	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зоне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поражения;</a:t>
            </a:r>
            <a:endParaRPr sz="2800">
              <a:latin typeface="Arial"/>
              <a:cs typeface="Arial"/>
            </a:endParaRPr>
          </a:p>
          <a:p>
            <a:pPr marL="283210" marR="120713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20" dirty="0">
                <a:latin typeface="Arial"/>
                <a:cs typeface="Arial"/>
              </a:rPr>
              <a:t>дезорганизация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системы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управления 	</a:t>
            </a:r>
            <a:r>
              <a:rPr sz="2800" b="1" dirty="0">
                <a:latin typeface="Arial"/>
                <a:cs typeface="Arial"/>
              </a:rPr>
              <a:t>местным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здравоохранением;</a:t>
            </a:r>
            <a:endParaRPr sz="2800">
              <a:latin typeface="Arial"/>
              <a:cs typeface="Arial"/>
            </a:endParaRPr>
          </a:p>
          <a:p>
            <a:pPr marL="283210" marR="1645920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10" dirty="0">
                <a:latin typeface="Arial"/>
                <a:cs typeface="Arial"/>
              </a:rPr>
              <a:t>материальные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людские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потери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в 	</a:t>
            </a:r>
            <a:r>
              <a:rPr sz="2800" b="1" dirty="0">
                <a:latin typeface="Arial"/>
                <a:cs typeface="Arial"/>
              </a:rPr>
              <a:t>различных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его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звеньях.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2620" y="4632959"/>
            <a:ext cx="3229355" cy="2157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365" marR="5080" indent="-283972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30" dirty="0"/>
              <a:t> </a:t>
            </a:r>
            <a:r>
              <a:rPr dirty="0"/>
              <a:t>классификации</a:t>
            </a:r>
            <a:r>
              <a:rPr spc="-160" dirty="0"/>
              <a:t> </a:t>
            </a:r>
            <a:r>
              <a:rPr spc="-10" dirty="0"/>
              <a:t>чрезвычайных ситуаций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292427"/>
            <a:ext cx="643763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количество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пострадавших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людей</a:t>
            </a:r>
            <a:endParaRPr sz="2600">
              <a:latin typeface="Arial"/>
              <a:cs typeface="Arial"/>
            </a:endParaRPr>
          </a:p>
          <a:p>
            <a:pPr marL="283210" marR="144716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latin typeface="Arial"/>
                <a:cs typeface="Arial"/>
              </a:rPr>
              <a:t>степень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нарушения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условий 	жизнедеятельности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объем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материального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ущерба;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территориальное</a:t>
            </a:r>
            <a:r>
              <a:rPr sz="2600" b="1" spc="-1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распространение.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D24717"/>
              </a:buClr>
              <a:buFont typeface="Segoe UI Symbol"/>
              <a:buChar char="⚫"/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u="sng" dirty="0">
                <a:solidFill>
                  <a:srgbClr val="004EEA"/>
                </a:solidFill>
                <a:uFill>
                  <a:solidFill>
                    <a:srgbClr val="004EEA"/>
                  </a:solidFill>
                </a:uFill>
                <a:latin typeface="Arial"/>
                <a:cs typeface="Arial"/>
              </a:rPr>
              <a:t>Виды</a:t>
            </a:r>
            <a:r>
              <a:rPr sz="2600" b="1" u="sng" spc="-25" dirty="0">
                <a:solidFill>
                  <a:srgbClr val="004EEA"/>
                </a:solidFill>
                <a:uFill>
                  <a:solidFill>
                    <a:srgbClr val="004EEA"/>
                  </a:solidFill>
                </a:uFill>
                <a:latin typeface="Arial"/>
                <a:cs typeface="Arial"/>
              </a:rPr>
              <a:t> ЧС: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локальные;</a:t>
            </a:r>
            <a:endParaRPr sz="26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4480" algn="l"/>
              </a:tabLst>
            </a:pPr>
            <a:r>
              <a:rPr sz="2600" b="1" spc="-10" dirty="0">
                <a:latin typeface="Arial"/>
                <a:cs typeface="Arial"/>
              </a:rPr>
              <a:t>местные;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региональные;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республиканские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(государственные);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10" dirty="0">
                <a:latin typeface="Arial"/>
                <a:cs typeface="Arial"/>
              </a:rPr>
              <a:t>трансграничные.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8817" y="3432052"/>
            <a:ext cx="3098296" cy="1748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568" y="214629"/>
            <a:ext cx="792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1.1</a:t>
            </a:r>
            <a:r>
              <a:rPr spc="-100" dirty="0"/>
              <a:t> </a:t>
            </a:r>
            <a:r>
              <a:rPr spc="-10" dirty="0"/>
              <a:t>Классификация</a:t>
            </a:r>
            <a:r>
              <a:rPr spc="-75" dirty="0"/>
              <a:t> </a:t>
            </a:r>
            <a:r>
              <a:rPr spc="-10" dirty="0"/>
              <a:t>чрезвычайных</a:t>
            </a:r>
            <a:r>
              <a:rPr spc="-75" dirty="0"/>
              <a:t> </a:t>
            </a:r>
            <a:r>
              <a:rPr spc="-10" dirty="0"/>
              <a:t>ситуаций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862025"/>
            <a:ext cx="859345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0275" indent="27241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dirty="0">
                <a:latin typeface="Arial"/>
                <a:cs typeface="Arial"/>
              </a:rPr>
              <a:t>локальная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пострадало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≤10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человек,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нарушены </a:t>
            </a:r>
            <a:r>
              <a:rPr sz="2400" b="1" dirty="0">
                <a:latin typeface="Arial"/>
                <a:cs typeface="Arial"/>
              </a:rPr>
              <a:t>условия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жизнедеятельности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100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либо </a:t>
            </a:r>
            <a:r>
              <a:rPr sz="2400" b="1" spc="-10" dirty="0">
                <a:latin typeface="Arial"/>
                <a:cs typeface="Arial"/>
              </a:rPr>
              <a:t>материальный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ущерб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составляет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1000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базовых</a:t>
            </a:r>
            <a:endParaRPr sz="2400">
              <a:latin typeface="Arial"/>
              <a:cs typeface="Arial"/>
            </a:endParaRPr>
          </a:p>
          <a:p>
            <a:pPr marL="12700" marR="9842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величин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границы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не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выходит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за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пределы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территории объекта;</a:t>
            </a:r>
            <a:endParaRPr sz="2400">
              <a:latin typeface="Arial"/>
              <a:cs typeface="Arial"/>
            </a:endParaRPr>
          </a:p>
          <a:p>
            <a:pPr marL="12700" marR="5080" indent="27241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3120390" algn="l"/>
              </a:tabLst>
            </a:pPr>
            <a:r>
              <a:rPr sz="2400" b="1" dirty="0">
                <a:latin typeface="Arial"/>
                <a:cs typeface="Arial"/>
              </a:rPr>
              <a:t>местная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≤50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300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5000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базовых </a:t>
            </a:r>
            <a:r>
              <a:rPr sz="2400" b="1" dirty="0">
                <a:latin typeface="Arial"/>
                <a:cs typeface="Arial"/>
              </a:rPr>
              <a:t>величин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границы</a:t>
            </a:r>
            <a:r>
              <a:rPr sz="2400" b="1" dirty="0">
                <a:latin typeface="Arial"/>
                <a:cs typeface="Arial"/>
              </a:rPr>
              <a:t>	-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пределы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населенного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пункта (района);</a:t>
            </a:r>
            <a:endParaRPr sz="2400">
              <a:latin typeface="Arial"/>
              <a:cs typeface="Arial"/>
            </a:endParaRPr>
          </a:p>
          <a:p>
            <a:pPr marL="12700" marR="1109345" indent="272415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  <a:tab pos="5709920" algn="l"/>
              </a:tabLst>
            </a:pPr>
            <a:r>
              <a:rPr sz="2400" b="1" dirty="0">
                <a:latin typeface="Arial"/>
                <a:cs typeface="Arial"/>
              </a:rPr>
              <a:t>региональная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≤500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≤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500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≤ </a:t>
            </a:r>
            <a:r>
              <a:rPr sz="2400" b="1" dirty="0">
                <a:latin typeface="Arial"/>
                <a:cs typeface="Arial"/>
              </a:rPr>
              <a:t>0,5млн.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базовых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величин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границы</a:t>
            </a:r>
            <a:r>
              <a:rPr sz="2400" b="1" dirty="0">
                <a:latin typeface="Arial"/>
                <a:cs typeface="Arial"/>
              </a:rPr>
              <a:t>	-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пределы области;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spc="-20" dirty="0">
                <a:latin typeface="Arial"/>
                <a:cs typeface="Arial"/>
              </a:rPr>
              <a:t>республиканская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(государственная)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≥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500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 marL="12700" marR="197485">
              <a:lnSpc>
                <a:spcPct val="100000"/>
              </a:lnSpc>
              <a:tabLst>
                <a:tab pos="8286115" algn="l"/>
              </a:tabLst>
            </a:pPr>
            <a:r>
              <a:rPr sz="2400" b="1" dirty="0">
                <a:latin typeface="Arial"/>
                <a:cs typeface="Arial"/>
              </a:rPr>
              <a:t>≥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500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человек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≥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0,5млн.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базовых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величин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границы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0" dirty="0">
                <a:latin typeface="Arial"/>
                <a:cs typeface="Arial"/>
              </a:rPr>
              <a:t>- </a:t>
            </a:r>
            <a:r>
              <a:rPr sz="2400" b="1" dirty="0">
                <a:latin typeface="Arial"/>
                <a:cs typeface="Arial"/>
              </a:rPr>
              <a:t>пределы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двух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областей;</a:t>
            </a:r>
            <a:endParaRPr sz="2400">
              <a:latin typeface="Arial"/>
              <a:cs typeface="Arial"/>
            </a:endParaRPr>
          </a:p>
          <a:p>
            <a:pPr marL="12700" marR="59690" indent="44132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454025" algn="l"/>
                <a:tab pos="2794000" algn="l"/>
              </a:tabLst>
            </a:pPr>
            <a:r>
              <a:rPr sz="2400" b="1" dirty="0">
                <a:latin typeface="Arial"/>
                <a:cs typeface="Arial"/>
              </a:rPr>
              <a:t>трансграничная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действие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поражающих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факторов </a:t>
            </a:r>
            <a:r>
              <a:rPr sz="2400" b="1" dirty="0">
                <a:latin typeface="Arial"/>
                <a:cs typeface="Arial"/>
              </a:rPr>
              <a:t>которой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выходят</a:t>
            </a:r>
            <a:r>
              <a:rPr sz="2400" b="1" dirty="0">
                <a:latin typeface="Arial"/>
                <a:cs typeface="Arial"/>
              </a:rPr>
              <a:t>	за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территорию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Республики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Беларусь.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Классификация</a:t>
            </a:r>
            <a:r>
              <a:rPr spc="-105" dirty="0"/>
              <a:t> </a:t>
            </a:r>
            <a:r>
              <a:rPr spc="-10" dirty="0"/>
              <a:t>чрезвычайных</a:t>
            </a:r>
            <a:r>
              <a:rPr spc="-100" dirty="0"/>
              <a:t> </a:t>
            </a:r>
            <a:r>
              <a:rPr spc="-10" dirty="0"/>
              <a:t>ситуаций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92427"/>
            <a:ext cx="4031615" cy="3029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природные</a:t>
            </a:r>
            <a:r>
              <a:rPr sz="2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(включая 	</a:t>
            </a:r>
            <a:r>
              <a:rPr sz="2600" b="1" spc="-25" dirty="0">
                <a:latin typeface="Arial"/>
                <a:cs typeface="Arial"/>
              </a:rPr>
              <a:t>биолого-</a:t>
            </a:r>
            <a:r>
              <a:rPr sz="2600" b="1" spc="-10" dirty="0">
                <a:latin typeface="Arial"/>
                <a:cs typeface="Arial"/>
              </a:rPr>
              <a:t>социальные);</a:t>
            </a:r>
            <a:endParaRPr sz="2600">
              <a:latin typeface="Arial"/>
              <a:cs typeface="Arial"/>
            </a:endParaRPr>
          </a:p>
          <a:p>
            <a:pPr marL="377825" indent="-36512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377825" algn="l"/>
              </a:tabLst>
            </a:pP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техногенные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(антропогенные);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социально-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политические;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военные.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4714" y="975360"/>
            <a:ext cx="3688079" cy="5720080"/>
            <a:chOff x="4934714" y="975360"/>
            <a:chExt cx="3688079" cy="572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817" y="975360"/>
              <a:ext cx="2823976" cy="19979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4714" y="4512567"/>
              <a:ext cx="2913883" cy="21823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518654" y="6342075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701" y="2636901"/>
            <a:ext cx="2770124" cy="20652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3291" y="164083"/>
            <a:ext cx="575437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004EEA"/>
                </a:solidFill>
              </a:rPr>
              <a:t>Классификация</a:t>
            </a:r>
            <a:r>
              <a:rPr sz="2900" spc="-140" dirty="0">
                <a:solidFill>
                  <a:srgbClr val="004EEA"/>
                </a:solidFill>
              </a:rPr>
              <a:t> </a:t>
            </a:r>
            <a:r>
              <a:rPr sz="2900" dirty="0">
                <a:solidFill>
                  <a:srgbClr val="004EEA"/>
                </a:solidFill>
              </a:rPr>
              <a:t>природных</a:t>
            </a:r>
            <a:r>
              <a:rPr sz="2900" spc="-120" dirty="0">
                <a:solidFill>
                  <a:srgbClr val="004EEA"/>
                </a:solidFill>
              </a:rPr>
              <a:t> </a:t>
            </a:r>
            <a:r>
              <a:rPr sz="2900" spc="-25" dirty="0">
                <a:solidFill>
                  <a:srgbClr val="004EEA"/>
                </a:solidFill>
              </a:rPr>
              <a:t>ЧС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58267" y="746252"/>
            <a:ext cx="835215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Природная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ЧС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обстановка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определенной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территории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или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акватории,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сложившаяся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результате</a:t>
            </a:r>
            <a:endParaRPr sz="2400">
              <a:latin typeface="Arial"/>
              <a:cs typeface="Arial"/>
            </a:endParaRPr>
          </a:p>
          <a:p>
            <a:pPr marL="12700" marR="75311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возникновения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опасного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природного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явления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как </a:t>
            </a:r>
            <a:r>
              <a:rPr sz="2400" b="1" spc="-10" dirty="0">
                <a:latin typeface="Arial"/>
                <a:cs typeface="Arial"/>
              </a:rPr>
              <a:t>источника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ЧС;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Виды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природных</a:t>
            </a:r>
            <a:r>
              <a:rPr sz="24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ЧС: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spc="-10" dirty="0">
                <a:latin typeface="Arial"/>
                <a:cs typeface="Arial"/>
              </a:rPr>
              <a:t>геологические;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spc="-10" dirty="0">
                <a:latin typeface="Arial"/>
                <a:cs typeface="Arial"/>
              </a:rPr>
              <a:t>метеорологические;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spc="-10" dirty="0">
                <a:latin typeface="Arial"/>
                <a:cs typeface="Arial"/>
              </a:rPr>
              <a:t>гидрологические;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dirty="0">
                <a:latin typeface="Arial"/>
                <a:cs typeface="Arial"/>
              </a:rPr>
              <a:t>пожары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природных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экосистемах;</a:t>
            </a:r>
            <a:endParaRPr sz="2400">
              <a:latin typeface="Arial"/>
              <a:cs typeface="Arial"/>
            </a:endParaRPr>
          </a:p>
          <a:p>
            <a:pPr marL="285115" marR="760095" indent="-27305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dirty="0">
                <a:latin typeface="Arial"/>
                <a:cs typeface="Arial"/>
              </a:rPr>
              <a:t>инфекционные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заболевания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людей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(эпидемии), </a:t>
            </a:r>
            <a:r>
              <a:rPr sz="2400" b="1" dirty="0">
                <a:latin typeface="Arial"/>
                <a:cs typeface="Arial"/>
              </a:rPr>
              <a:t>животных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(эпизоотии),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растений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(эпифитотии)</a:t>
            </a:r>
            <a:endParaRPr sz="2400">
              <a:latin typeface="Arial"/>
              <a:cs typeface="Arial"/>
            </a:endParaRPr>
          </a:p>
          <a:p>
            <a:pPr marL="285115" marR="102870" indent="-273050">
              <a:lnSpc>
                <a:spcPct val="100000"/>
              </a:lnSpc>
              <a:buChar char="⚫"/>
              <a:tabLst>
                <a:tab pos="285115" algn="l"/>
                <a:tab pos="368935" algn="l"/>
              </a:tabLst>
            </a:pPr>
            <a:r>
              <a:rPr sz="2050" dirty="0">
                <a:solidFill>
                  <a:srgbClr val="D24717"/>
                </a:solidFill>
                <a:latin typeface="Segoe UI Symbol"/>
                <a:cs typeface="Segoe UI Symbol"/>
              </a:rPr>
              <a:t>	</a:t>
            </a:r>
            <a:r>
              <a:rPr sz="2400" b="1" spc="-10" dirty="0">
                <a:latin typeface="Arial"/>
                <a:cs typeface="Arial"/>
              </a:rPr>
              <a:t>отравления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токсические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поражения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людей,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диких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сельскохозяйственных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животных;</a:t>
            </a:r>
            <a:endParaRPr sz="2400">
              <a:latin typeface="Arial"/>
              <a:cs typeface="Arial"/>
            </a:endParaRPr>
          </a:p>
          <a:p>
            <a:pPr marL="285115" marR="1020444" indent="-273050">
              <a:lnSpc>
                <a:spcPct val="100000"/>
              </a:lnSpc>
              <a:buClr>
                <a:srgbClr val="D24717"/>
              </a:buClr>
              <a:buSzPct val="85416"/>
              <a:buFont typeface="Segoe UI Symbol"/>
              <a:buChar char="⚫"/>
              <a:tabLst>
                <a:tab pos="285115" algn="l"/>
              </a:tabLst>
            </a:pPr>
            <a:r>
              <a:rPr sz="2400" b="1" dirty="0">
                <a:latin typeface="Arial"/>
                <a:cs typeface="Arial"/>
              </a:rPr>
              <a:t>поражение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сельскохозяйственных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растений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и </a:t>
            </a:r>
            <a:r>
              <a:rPr sz="2400" b="1" spc="-10" dirty="0">
                <a:latin typeface="Arial"/>
                <a:cs typeface="Arial"/>
              </a:rPr>
              <a:t>лесных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массивов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болезнями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вредителями (эпи(пан)фитотия).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357377"/>
            <a:ext cx="8239759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spc="-25" dirty="0">
                <a:latin typeface="Arial"/>
                <a:cs typeface="Arial"/>
              </a:rPr>
              <a:t>Биолого-</a:t>
            </a:r>
            <a:r>
              <a:rPr sz="2600" b="1" dirty="0">
                <a:latin typeface="Arial"/>
                <a:cs typeface="Arial"/>
              </a:rPr>
              <a:t>социальная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ЧС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–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состояние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при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наличии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определенной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территории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очага</a:t>
            </a:r>
            <a:endParaRPr sz="2600">
              <a:latin typeface="Arial"/>
              <a:cs typeface="Arial"/>
            </a:endParaRPr>
          </a:p>
          <a:p>
            <a:pPr marL="285115" marR="508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особо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опасного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или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широко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распространенного </a:t>
            </a:r>
            <a:r>
              <a:rPr sz="2600" b="1" dirty="0">
                <a:latin typeface="Arial"/>
                <a:cs typeface="Arial"/>
              </a:rPr>
              <a:t>инфекционного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заболевания,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при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котором</a:t>
            </a:r>
            <a:endParaRPr sz="2600">
              <a:latin typeface="Arial"/>
              <a:cs typeface="Arial"/>
            </a:endParaRPr>
          </a:p>
          <a:p>
            <a:pPr marL="285115" marR="87249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нарушаются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нормальные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условия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жизни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</a:t>
            </a:r>
            <a:r>
              <a:rPr sz="2600" b="1" dirty="0">
                <a:latin typeface="Arial"/>
                <a:cs typeface="Arial"/>
              </a:rPr>
              <a:t>деятельности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людей,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существования </a:t>
            </a:r>
            <a:r>
              <a:rPr sz="2600" b="1" spc="-20" dirty="0">
                <a:latin typeface="Arial"/>
                <a:cs typeface="Arial"/>
              </a:rPr>
              <a:t>сельскохозяйственный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животных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285115" marR="85979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произрастания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растений,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возникает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угроза </a:t>
            </a:r>
            <a:r>
              <a:rPr sz="2600" b="1" dirty="0">
                <a:latin typeface="Arial"/>
                <a:cs typeface="Arial"/>
              </a:rPr>
              <a:t>жизни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здоровью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людей.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6845" y="4079750"/>
            <a:ext cx="4367780" cy="23698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750" y="164083"/>
            <a:ext cx="60128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004EEA"/>
                </a:solidFill>
              </a:rPr>
              <a:t>Классификация</a:t>
            </a:r>
            <a:r>
              <a:rPr sz="2900" spc="-130" dirty="0">
                <a:solidFill>
                  <a:srgbClr val="004EEA"/>
                </a:solidFill>
              </a:rPr>
              <a:t> </a:t>
            </a:r>
            <a:r>
              <a:rPr sz="2900" dirty="0">
                <a:solidFill>
                  <a:srgbClr val="004EEA"/>
                </a:solidFill>
              </a:rPr>
              <a:t>техногенных</a:t>
            </a:r>
            <a:r>
              <a:rPr sz="2900" spc="-90" dirty="0">
                <a:solidFill>
                  <a:srgbClr val="004EEA"/>
                </a:solidFill>
              </a:rPr>
              <a:t> </a:t>
            </a:r>
            <a:r>
              <a:rPr sz="2900" spc="-25" dirty="0">
                <a:solidFill>
                  <a:srgbClr val="004EEA"/>
                </a:solidFill>
              </a:rPr>
              <a:t>ЧС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58267" y="744727"/>
            <a:ext cx="8321040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6875">
              <a:lnSpc>
                <a:spcPct val="100000"/>
              </a:lnSpc>
              <a:spcBef>
                <a:spcPts val="105"/>
              </a:spcBef>
              <a:tabLst>
                <a:tab pos="2244725" algn="l"/>
              </a:tabLst>
            </a:pP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Техногенная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	ЧС</a:t>
            </a:r>
            <a:r>
              <a:rPr sz="2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обстановка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определенной </a:t>
            </a:r>
            <a:r>
              <a:rPr sz="2600" b="1" dirty="0">
                <a:latin typeface="Arial"/>
                <a:cs typeface="Arial"/>
              </a:rPr>
              <a:t>территории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или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акватории,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сложившаяся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в</a:t>
            </a:r>
            <a:endParaRPr sz="26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</a:pPr>
            <a:r>
              <a:rPr sz="2600" b="1" spc="-30" dirty="0">
                <a:latin typeface="Arial"/>
                <a:cs typeface="Arial"/>
              </a:rPr>
              <a:t>результате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возникновения</a:t>
            </a:r>
            <a:r>
              <a:rPr sz="2600" b="1" spc="-1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опасного</a:t>
            </a:r>
            <a:r>
              <a:rPr sz="2600" b="1" spc="-1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техногенного </a:t>
            </a:r>
            <a:r>
              <a:rPr sz="2600" b="1" dirty="0">
                <a:latin typeface="Arial"/>
                <a:cs typeface="Arial"/>
              </a:rPr>
              <a:t>проишествия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как</a:t>
            </a:r>
            <a:r>
              <a:rPr sz="2600" b="1" spc="-12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источника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ЧС;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Виды</a:t>
            </a:r>
            <a:r>
              <a:rPr sz="2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техногенных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ЧС: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транспортные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аварии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(катастрофы);</a:t>
            </a:r>
            <a:endParaRPr sz="26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3845" algn="l"/>
              </a:tabLst>
            </a:pPr>
            <a:r>
              <a:rPr sz="2600" b="1" dirty="0">
                <a:latin typeface="Arial"/>
                <a:cs typeface="Arial"/>
              </a:rPr>
              <a:t>пожары,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взрывы;</a:t>
            </a:r>
            <a:endParaRPr sz="2600">
              <a:latin typeface="Arial"/>
              <a:cs typeface="Arial"/>
            </a:endParaRPr>
          </a:p>
          <a:p>
            <a:pPr marL="283210" marR="5080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latin typeface="Arial"/>
                <a:cs typeface="Arial"/>
              </a:rPr>
              <a:t>аварии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выбросом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ядовитых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веществ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(АХОВ)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	</a:t>
            </a:r>
            <a:r>
              <a:rPr sz="2600" b="1" dirty="0">
                <a:latin typeface="Arial"/>
                <a:cs typeface="Arial"/>
              </a:rPr>
              <a:t>радиационных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веществ;</a:t>
            </a:r>
            <a:endParaRPr sz="2600">
              <a:latin typeface="Arial"/>
              <a:cs typeface="Arial"/>
            </a:endParaRPr>
          </a:p>
          <a:p>
            <a:pPr marL="283210" marR="636270" indent="-271145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115" algn="l"/>
              </a:tabLst>
            </a:pPr>
            <a:r>
              <a:rPr sz="2600" b="1" dirty="0">
                <a:latin typeface="Arial"/>
                <a:cs typeface="Arial"/>
              </a:rPr>
              <a:t>аварии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электроэнергетических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системах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, 	</a:t>
            </a:r>
            <a:r>
              <a:rPr sz="2600" b="1" dirty="0">
                <a:latin typeface="Arial"/>
                <a:cs typeface="Arial"/>
              </a:rPr>
              <a:t>системах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жизнеобеспечения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,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связи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	</a:t>
            </a:r>
            <a:r>
              <a:rPr sz="2600" b="1" spc="-10" dirty="0">
                <a:latin typeface="Arial"/>
                <a:cs typeface="Arial"/>
              </a:rPr>
              <a:t>телекоммуникаций,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очистных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сооружениях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4480" algn="l"/>
              </a:tabLst>
            </a:pPr>
            <a:r>
              <a:rPr sz="2600" b="1" dirty="0">
                <a:latin typeface="Arial"/>
                <a:cs typeface="Arial"/>
              </a:rPr>
              <a:t>гидродинамические</a:t>
            </a:r>
            <a:r>
              <a:rPr sz="2600" b="1" spc="-1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аварии.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141" y="158877"/>
            <a:ext cx="66192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4EEA"/>
                </a:solidFill>
              </a:rPr>
              <a:t>Чрезвычайные</a:t>
            </a:r>
            <a:r>
              <a:rPr spc="-114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ситуации</a:t>
            </a:r>
            <a:r>
              <a:rPr spc="-90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социально- </a:t>
            </a:r>
            <a:r>
              <a:rPr spc="-20" dirty="0">
                <a:solidFill>
                  <a:srgbClr val="004EEA"/>
                </a:solidFill>
              </a:rPr>
              <a:t>политического</a:t>
            </a:r>
            <a:r>
              <a:rPr spc="-85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и</a:t>
            </a:r>
            <a:r>
              <a:rPr spc="-125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военного</a:t>
            </a:r>
            <a:r>
              <a:rPr spc="-114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характера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22629"/>
            <a:ext cx="8670925" cy="461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246880" algn="l"/>
              </a:tabLst>
            </a:pPr>
            <a:r>
              <a:rPr sz="2500" b="1" spc="-20" dirty="0">
                <a:solidFill>
                  <a:srgbClr val="FF0000"/>
                </a:solidFill>
                <a:latin typeface="Arial"/>
                <a:cs typeface="Arial"/>
              </a:rPr>
              <a:t>Социально-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политическая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ЧС</a:t>
            </a:r>
            <a:r>
              <a:rPr sz="2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обстановка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на </a:t>
            </a:r>
            <a:r>
              <a:rPr sz="2500" b="1" spc="-10" dirty="0">
                <a:latin typeface="Arial"/>
                <a:cs typeface="Arial"/>
              </a:rPr>
              <a:t>определенной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территории,</a:t>
            </a:r>
            <a:r>
              <a:rPr sz="2500" b="1" spc="-5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сложившаяся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в</a:t>
            </a:r>
            <a:r>
              <a:rPr sz="2500" b="1" spc="-10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результате возникновения</a:t>
            </a:r>
            <a:r>
              <a:rPr sz="2500" b="1" spc="-8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опасных</a:t>
            </a:r>
            <a:r>
              <a:rPr sz="2500" b="1" spc="-105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противоречий</a:t>
            </a:r>
            <a:r>
              <a:rPr sz="2500" b="1" spc="-6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и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конфликтов </a:t>
            </a:r>
            <a:r>
              <a:rPr sz="2500" b="1" dirty="0">
                <a:latin typeface="Arial"/>
                <a:cs typeface="Arial"/>
              </a:rPr>
              <a:t>в</a:t>
            </a:r>
            <a:r>
              <a:rPr sz="2500" b="1" spc="-8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сфере</a:t>
            </a:r>
            <a:r>
              <a:rPr sz="2500" b="1" spc="-4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социально-</a:t>
            </a:r>
            <a:r>
              <a:rPr sz="2500" b="1" spc="-10" dirty="0">
                <a:latin typeface="Arial"/>
                <a:cs typeface="Arial"/>
              </a:rPr>
              <a:t>политических</a:t>
            </a:r>
            <a:r>
              <a:rPr sz="2500" b="1" spc="-3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отношений.</a:t>
            </a:r>
            <a:endParaRPr sz="2500">
              <a:latin typeface="Arial"/>
              <a:cs typeface="Arial"/>
            </a:endParaRPr>
          </a:p>
          <a:p>
            <a:pPr marL="12700" marR="386715">
              <a:lnSpc>
                <a:spcPct val="100000"/>
              </a:lnSpc>
              <a:tabLst>
                <a:tab pos="3362960" algn="l"/>
              </a:tabLst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Виды</a:t>
            </a:r>
            <a:r>
              <a:rPr sz="25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социальных</a:t>
            </a:r>
            <a:r>
              <a:rPr sz="25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ЧС:</a:t>
            </a:r>
            <a:r>
              <a:rPr sz="25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голод,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алкоголизм, наркомания,</a:t>
            </a:r>
            <a:r>
              <a:rPr sz="2500" b="1" spc="-12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коррупция,</a:t>
            </a:r>
            <a:r>
              <a:rPr sz="2500" b="1" spc="-8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кризис;</a:t>
            </a:r>
            <a:r>
              <a:rPr sz="2500" b="1" spc="-13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преступления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и</a:t>
            </a:r>
            <a:r>
              <a:rPr sz="2500" b="1" spc="-135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др</a:t>
            </a:r>
            <a:r>
              <a:rPr sz="2600" b="1" spc="-25" dirty="0">
                <a:latin typeface="Arial"/>
                <a:cs typeface="Arial"/>
              </a:rPr>
              <a:t>.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Виды</a:t>
            </a:r>
            <a:r>
              <a:rPr sz="25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Arial"/>
                <a:cs typeface="Arial"/>
              </a:rPr>
              <a:t>политических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	ЧС:</a:t>
            </a:r>
            <a:r>
              <a:rPr sz="25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митинги;</a:t>
            </a:r>
            <a:r>
              <a:rPr sz="2500" b="1" spc="-4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забастовки;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latin typeface="Arial"/>
                <a:cs typeface="Arial"/>
              </a:rPr>
              <a:t>безработица;</a:t>
            </a:r>
            <a:r>
              <a:rPr sz="2500" b="1" spc="-5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терроризм</a:t>
            </a:r>
            <a:r>
              <a:rPr sz="2500" b="1" spc="-6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и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др.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Военная</a:t>
            </a:r>
            <a:r>
              <a:rPr sz="2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ЧС</a:t>
            </a:r>
            <a:r>
              <a:rPr sz="2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обстановка</a:t>
            </a:r>
            <a:r>
              <a:rPr sz="2500" b="1" spc="-1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на</a:t>
            </a:r>
            <a:r>
              <a:rPr sz="2500" b="1" spc="-6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определенной</a:t>
            </a:r>
            <a:endParaRPr sz="2500">
              <a:latin typeface="Arial"/>
              <a:cs typeface="Arial"/>
            </a:endParaRPr>
          </a:p>
          <a:p>
            <a:pPr marL="12700" marR="345440">
              <a:lnSpc>
                <a:spcPct val="100000"/>
              </a:lnSpc>
            </a:pPr>
            <a:r>
              <a:rPr sz="2500" b="1" dirty="0">
                <a:latin typeface="Arial"/>
                <a:cs typeface="Arial"/>
              </a:rPr>
              <a:t>территории,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сложившаяся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в</a:t>
            </a:r>
            <a:r>
              <a:rPr sz="2500" b="1" spc="-114" dirty="0">
                <a:latin typeface="Arial"/>
                <a:cs typeface="Arial"/>
              </a:rPr>
              <a:t> </a:t>
            </a:r>
            <a:r>
              <a:rPr sz="2500" b="1" spc="-30" dirty="0">
                <a:latin typeface="Arial"/>
                <a:cs typeface="Arial"/>
              </a:rPr>
              <a:t>результате</a:t>
            </a:r>
            <a:r>
              <a:rPr sz="2500" b="1" spc="-7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применения современных</a:t>
            </a:r>
            <a:r>
              <a:rPr sz="2500" b="1" spc="-12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средств</a:t>
            </a:r>
            <a:r>
              <a:rPr sz="2500" b="1" spc="-8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поражения.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357378"/>
            <a:ext cx="7724775" cy="4845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Классификация</a:t>
            </a:r>
            <a:r>
              <a:rPr sz="2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чрезвычайных</a:t>
            </a:r>
            <a:r>
              <a:rPr sz="28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ситуаций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2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продолжительности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действия:</a:t>
            </a:r>
            <a:endParaRPr sz="2800">
              <a:latin typeface="Arial"/>
              <a:cs typeface="Arial"/>
            </a:endParaRPr>
          </a:p>
          <a:p>
            <a:pPr marL="12700" marR="4258310">
              <a:lnSpc>
                <a:spcPct val="100000"/>
              </a:lnSpc>
            </a:pPr>
            <a:r>
              <a:rPr sz="2800" b="1" i="1" spc="-10" dirty="0">
                <a:latin typeface="Arial"/>
                <a:cs typeface="Arial"/>
              </a:rPr>
              <a:t>кратковременные</a:t>
            </a:r>
            <a:r>
              <a:rPr sz="2800" b="1" spc="-10" dirty="0">
                <a:latin typeface="Arial"/>
                <a:cs typeface="Arial"/>
              </a:rPr>
              <a:t>; </a:t>
            </a:r>
            <a:r>
              <a:rPr sz="2800" b="1" i="1" spc="-10" dirty="0">
                <a:latin typeface="Arial"/>
                <a:cs typeface="Arial"/>
              </a:rPr>
              <a:t>затяжные.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характеру:</a:t>
            </a:r>
            <a:endParaRPr sz="2800">
              <a:latin typeface="Arial"/>
              <a:cs typeface="Arial"/>
            </a:endParaRPr>
          </a:p>
          <a:p>
            <a:pPr marL="12700" marR="4098290">
              <a:lnSpc>
                <a:spcPct val="100000"/>
              </a:lnSpc>
            </a:pPr>
            <a:r>
              <a:rPr sz="2800" b="1" i="1" spc="-10" dirty="0">
                <a:latin typeface="Arial"/>
                <a:cs typeface="Arial"/>
              </a:rPr>
              <a:t>преднамеренные; непреднамеренные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2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прогнозу: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i="1" spc="-10" dirty="0">
                <a:latin typeface="Arial"/>
                <a:cs typeface="Arial"/>
              </a:rPr>
              <a:t>прогнозируемые</a:t>
            </a:r>
            <a:r>
              <a:rPr sz="2800" b="1" spc="-1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i="1" spc="-10" dirty="0">
                <a:latin typeface="Arial"/>
                <a:cs typeface="Arial"/>
              </a:rPr>
              <a:t>непрогнозируемые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67655" y="1699260"/>
            <a:ext cx="4206240" cy="5133340"/>
            <a:chOff x="4867655" y="1699260"/>
            <a:chExt cx="4206240" cy="5133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7655" y="1699260"/>
              <a:ext cx="2918459" cy="2090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357372"/>
              <a:ext cx="2686812" cy="20284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1947" y="5085588"/>
              <a:ext cx="2631948" cy="174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225" y="235458"/>
            <a:ext cx="64630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Учебный</a:t>
            </a:r>
            <a:r>
              <a:rPr spc="-140" dirty="0"/>
              <a:t> </a:t>
            </a:r>
            <a:r>
              <a:rPr dirty="0"/>
              <a:t>вопрос</a:t>
            </a:r>
            <a:r>
              <a:rPr spc="-120" dirty="0"/>
              <a:t> </a:t>
            </a:r>
            <a:r>
              <a:rPr spc="-25" dirty="0"/>
              <a:t>№3.</a:t>
            </a:r>
          </a:p>
          <a:p>
            <a:pPr marL="12700" marR="5080" algn="ctr">
              <a:lnSpc>
                <a:spcPct val="100000"/>
              </a:lnSpc>
              <a:tabLst>
                <a:tab pos="2871470" algn="l"/>
              </a:tabLst>
            </a:pPr>
            <a:r>
              <a:rPr spc="-30" dirty="0">
                <a:solidFill>
                  <a:srgbClr val="000000"/>
                </a:solidFill>
              </a:rPr>
              <a:t>Медико-</a:t>
            </a:r>
            <a:r>
              <a:rPr dirty="0">
                <a:solidFill>
                  <a:srgbClr val="000000"/>
                </a:solidFill>
              </a:rPr>
              <a:t>тактическая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характеристика чрезвычайных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ситуаций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1773237"/>
            <a:ext cx="7992999" cy="4679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0972" y="2847543"/>
            <a:ext cx="81794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0" marR="5080" indent="-1372235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latin typeface="Calibri"/>
                <a:cs typeface="Calibri"/>
              </a:rPr>
              <a:t>Медико-</a:t>
            </a:r>
            <a:r>
              <a:rPr sz="4000" b="1" dirty="0">
                <a:latin typeface="Calibri"/>
                <a:cs typeface="Calibri"/>
              </a:rPr>
              <a:t>тактическая</a:t>
            </a:r>
            <a:r>
              <a:rPr sz="4000" b="1" spc="-1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характеристика чрезвычайных</a:t>
            </a:r>
            <a:r>
              <a:rPr sz="4000" b="1" spc="-17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ситуаций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387" y="1563245"/>
            <a:ext cx="2331720" cy="3468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6995" y="2062976"/>
            <a:ext cx="1357883" cy="2235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387" y="2416685"/>
            <a:ext cx="6172200" cy="3696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742" y="283921"/>
            <a:ext cx="8542655" cy="3334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3.1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Характеристика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поражающих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факторов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250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Поражающий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фактор</a:t>
            </a: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чрезвычайной</a:t>
            </a:r>
            <a:r>
              <a:rPr sz="2800" b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ситуации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воздействие,</a:t>
            </a:r>
            <a:r>
              <a:rPr sz="2800" b="1" spc="-8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способное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момент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возникновения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ЧС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или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впоследствии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оказать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вредное</a:t>
            </a:r>
            <a:r>
              <a:rPr sz="2800" b="1" spc="-114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или</a:t>
            </a:r>
            <a:r>
              <a:rPr sz="2800" b="1" spc="-12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губительное</a:t>
            </a:r>
            <a:r>
              <a:rPr sz="2800" b="1" spc="-8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влияние</a:t>
            </a:r>
            <a:r>
              <a:rPr sz="2800" b="1" spc="-8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человека, животный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растительный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мир,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а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также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на </a:t>
            </a:r>
            <a:r>
              <a:rPr sz="2800" b="1" dirty="0">
                <a:latin typeface="Arial"/>
                <a:cs typeface="Arial"/>
              </a:rPr>
              <a:t>субъекты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хозяйствования.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9725" y="3863338"/>
            <a:ext cx="4258052" cy="28757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627" y="356997"/>
            <a:ext cx="7289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Основные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виды</a:t>
            </a:r>
            <a:r>
              <a:rPr spc="-1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поражающих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факторов: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70445" y="900687"/>
            <a:ext cx="2865120" cy="5744210"/>
            <a:chOff x="5870445" y="900687"/>
            <a:chExt cx="2865120" cy="5744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1633" y="900687"/>
              <a:ext cx="2503937" cy="1866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0445" y="4727451"/>
              <a:ext cx="2750825" cy="1917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5965" y="999896"/>
            <a:ext cx="7288530" cy="55816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3845" algn="l"/>
              </a:tabLst>
            </a:pPr>
            <a:r>
              <a:rPr sz="2800" b="1" spc="-10" dirty="0">
                <a:latin typeface="Arial"/>
                <a:cs typeface="Arial"/>
              </a:rPr>
              <a:t>динамические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(механические);</a:t>
            </a:r>
            <a:endParaRPr sz="28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3845" algn="l"/>
              </a:tabLst>
            </a:pPr>
            <a:r>
              <a:rPr sz="2800" b="1" spc="-10" dirty="0">
                <a:latin typeface="Arial"/>
                <a:cs typeface="Arial"/>
              </a:rPr>
              <a:t>термические;</a:t>
            </a:r>
            <a:endParaRPr sz="2800">
              <a:latin typeface="Arial"/>
              <a:cs typeface="Arial"/>
            </a:endParaRP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4480" algn="l"/>
              </a:tabLst>
            </a:pPr>
            <a:r>
              <a:rPr sz="2800" b="1" spc="-10" dirty="0">
                <a:latin typeface="Arial"/>
                <a:cs typeface="Arial"/>
              </a:rPr>
              <a:t>радиационные;</a:t>
            </a:r>
            <a:endParaRPr sz="28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3845" algn="l"/>
              </a:tabLst>
            </a:pPr>
            <a:r>
              <a:rPr sz="2800" b="1" spc="-10" dirty="0">
                <a:latin typeface="Arial"/>
                <a:cs typeface="Arial"/>
              </a:rPr>
              <a:t>химические;</a:t>
            </a:r>
            <a:endParaRPr sz="28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3845" algn="l"/>
              </a:tabLst>
            </a:pPr>
            <a:r>
              <a:rPr sz="2800" b="1" spc="-10" dirty="0">
                <a:latin typeface="Arial"/>
                <a:cs typeface="Arial"/>
              </a:rPr>
              <a:t>биологические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(бактериологические);</a:t>
            </a:r>
            <a:endParaRPr sz="2800">
              <a:latin typeface="Arial"/>
              <a:cs typeface="Arial"/>
            </a:endParaRPr>
          </a:p>
          <a:p>
            <a:pPr marL="28384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3845" algn="l"/>
              </a:tabLst>
            </a:pPr>
            <a:r>
              <a:rPr sz="2800" b="1" spc="-20" dirty="0">
                <a:latin typeface="Arial"/>
                <a:cs typeface="Arial"/>
              </a:rPr>
              <a:t>акустическое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воздействие;</a:t>
            </a:r>
            <a:endParaRPr sz="2800">
              <a:latin typeface="Arial"/>
              <a:cs typeface="Arial"/>
            </a:endParaRPr>
          </a:p>
          <a:p>
            <a:pPr marL="283210" marR="3771265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25" dirty="0">
                <a:latin typeface="Arial"/>
                <a:cs typeface="Arial"/>
              </a:rPr>
              <a:t>электромагнитное 	</a:t>
            </a:r>
            <a:r>
              <a:rPr sz="2800" b="1" spc="-10" dirty="0">
                <a:latin typeface="Arial"/>
                <a:cs typeface="Arial"/>
              </a:rPr>
              <a:t>воздействие;</a:t>
            </a:r>
            <a:endParaRPr sz="2800">
              <a:latin typeface="Arial"/>
              <a:cs typeface="Arial"/>
            </a:endParaRPr>
          </a:p>
          <a:p>
            <a:pPr marL="283210" marR="3158490" indent="-27114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25" dirty="0">
                <a:latin typeface="Arial"/>
                <a:cs typeface="Arial"/>
              </a:rPr>
              <a:t>психоэмоциональное 	</a:t>
            </a:r>
            <a:r>
              <a:rPr sz="2800" b="1" spc="-10" dirty="0">
                <a:latin typeface="Arial"/>
                <a:cs typeface="Arial"/>
              </a:rPr>
              <a:t>воздействие</a:t>
            </a:r>
            <a:r>
              <a:rPr sz="2800" spc="-10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1947" y="2641092"/>
            <a:ext cx="2560320" cy="22890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854" y="987164"/>
            <a:ext cx="7473806" cy="365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168" y="451180"/>
            <a:ext cx="776350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Поражающие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факторы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ЧС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могут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оказывать </a:t>
            </a:r>
            <a:r>
              <a:rPr dirty="0">
                <a:solidFill>
                  <a:srgbClr val="004EEA"/>
                </a:solidFill>
              </a:rPr>
              <a:t>первичное</a:t>
            </a:r>
            <a:r>
              <a:rPr spc="-95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и</a:t>
            </a:r>
            <a:r>
              <a:rPr spc="-125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опосредованное</a:t>
            </a:r>
            <a:r>
              <a:rPr spc="-95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(вторичное) </a:t>
            </a:r>
            <a:r>
              <a:rPr spc="-10" dirty="0">
                <a:solidFill>
                  <a:srgbClr val="000000"/>
                </a:solidFill>
              </a:rPr>
              <a:t>воздействие.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algn="just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По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характеру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повреждений,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10" dirty="0"/>
              <a:t>которые вызывает</a:t>
            </a:r>
            <a:r>
              <a:rPr spc="-150" dirty="0"/>
              <a:t> </a:t>
            </a:r>
            <a:r>
              <a:rPr spc="-10" dirty="0"/>
              <a:t>воздействие</a:t>
            </a:r>
            <a:r>
              <a:rPr spc="-110" dirty="0"/>
              <a:t> </a:t>
            </a:r>
            <a:r>
              <a:rPr spc="-10" dirty="0"/>
              <a:t>поражающих </a:t>
            </a:r>
            <a:r>
              <a:rPr dirty="0"/>
              <a:t>факторов,</a:t>
            </a:r>
            <a:r>
              <a:rPr spc="-175" dirty="0"/>
              <a:t> </a:t>
            </a:r>
            <a:r>
              <a:rPr spc="-10" dirty="0"/>
              <a:t>выделяют:</a:t>
            </a: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Wingdings"/>
              <a:buChar char=""/>
              <a:tabLst>
                <a:tab pos="285115" algn="l"/>
              </a:tabLst>
            </a:pPr>
            <a:r>
              <a:rPr spc="-10" dirty="0"/>
              <a:t>изолированные;</a:t>
            </a: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Wingdings"/>
              <a:buChar char=""/>
              <a:tabLst>
                <a:tab pos="284480" algn="l"/>
              </a:tabLst>
            </a:pPr>
            <a:r>
              <a:rPr spc="-10" dirty="0"/>
              <a:t>комбинированные;</a:t>
            </a:r>
          </a:p>
          <a:p>
            <a:pPr marL="284480" indent="-27178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Wingdings"/>
              <a:buChar char=""/>
              <a:tabLst>
                <a:tab pos="284480" algn="l"/>
              </a:tabLst>
            </a:pPr>
            <a:r>
              <a:rPr spc="-10" dirty="0"/>
              <a:t>сочетанные</a:t>
            </a:r>
            <a:r>
              <a:rPr spc="-175" dirty="0"/>
              <a:t> </a:t>
            </a:r>
            <a:r>
              <a:rPr spc="-10" dirty="0"/>
              <a:t>воздействия.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167" y="3931920"/>
            <a:ext cx="3608832" cy="2705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18654" y="6342075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120395"/>
            <a:ext cx="8921750" cy="6617334"/>
            <a:chOff x="111252" y="120395"/>
            <a:chExt cx="8921750" cy="66173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2" y="120395"/>
              <a:ext cx="8921494" cy="66172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5900" y="2571750"/>
              <a:ext cx="4211955" cy="1506855"/>
            </a:xfrm>
            <a:custGeom>
              <a:avLst/>
              <a:gdLst/>
              <a:ahLst/>
              <a:cxnLst/>
              <a:rect l="l" t="t" r="r" b="b"/>
              <a:pathLst>
                <a:path w="4211955" h="1506854">
                  <a:moveTo>
                    <a:pt x="2105787" y="0"/>
                  </a:moveTo>
                  <a:lnTo>
                    <a:pt x="2037635" y="387"/>
                  </a:lnTo>
                  <a:lnTo>
                    <a:pt x="1970025" y="1540"/>
                  </a:lnTo>
                  <a:lnTo>
                    <a:pt x="1902988" y="3448"/>
                  </a:lnTo>
                  <a:lnTo>
                    <a:pt x="1836557" y="6100"/>
                  </a:lnTo>
                  <a:lnTo>
                    <a:pt x="1770764" y="9482"/>
                  </a:lnTo>
                  <a:lnTo>
                    <a:pt x="1705643" y="13584"/>
                  </a:lnTo>
                  <a:lnTo>
                    <a:pt x="1641225" y="18394"/>
                  </a:lnTo>
                  <a:lnTo>
                    <a:pt x="1577545" y="23901"/>
                  </a:lnTo>
                  <a:lnTo>
                    <a:pt x="1514633" y="30091"/>
                  </a:lnTo>
                  <a:lnTo>
                    <a:pt x="1452524" y="36955"/>
                  </a:lnTo>
                  <a:lnTo>
                    <a:pt x="1391250" y="44480"/>
                  </a:lnTo>
                  <a:lnTo>
                    <a:pt x="1330843" y="52654"/>
                  </a:lnTo>
                  <a:lnTo>
                    <a:pt x="1271336" y="61465"/>
                  </a:lnTo>
                  <a:lnTo>
                    <a:pt x="1212762" y="70903"/>
                  </a:lnTo>
                  <a:lnTo>
                    <a:pt x="1155153" y="80955"/>
                  </a:lnTo>
                  <a:lnTo>
                    <a:pt x="1098543" y="91610"/>
                  </a:lnTo>
                  <a:lnTo>
                    <a:pt x="1042963" y="102855"/>
                  </a:lnTo>
                  <a:lnTo>
                    <a:pt x="988447" y="114680"/>
                  </a:lnTo>
                  <a:lnTo>
                    <a:pt x="935027" y="127072"/>
                  </a:lnTo>
                  <a:lnTo>
                    <a:pt x="882736" y="140020"/>
                  </a:lnTo>
                  <a:lnTo>
                    <a:pt x="831607" y="153512"/>
                  </a:lnTo>
                  <a:lnTo>
                    <a:pt x="781672" y="167537"/>
                  </a:lnTo>
                  <a:lnTo>
                    <a:pt x="732964" y="182082"/>
                  </a:lnTo>
                  <a:lnTo>
                    <a:pt x="685516" y="197136"/>
                  </a:lnTo>
                  <a:lnTo>
                    <a:pt x="639360" y="212688"/>
                  </a:lnTo>
                  <a:lnTo>
                    <a:pt x="594529" y="228725"/>
                  </a:lnTo>
                  <a:lnTo>
                    <a:pt x="551056" y="245235"/>
                  </a:lnTo>
                  <a:lnTo>
                    <a:pt x="508973" y="262209"/>
                  </a:lnTo>
                  <a:lnTo>
                    <a:pt x="468313" y="279632"/>
                  </a:lnTo>
                  <a:lnTo>
                    <a:pt x="429109" y="297494"/>
                  </a:lnTo>
                  <a:lnTo>
                    <a:pt x="391394" y="315784"/>
                  </a:lnTo>
                  <a:lnTo>
                    <a:pt x="355199" y="334488"/>
                  </a:lnTo>
                  <a:lnTo>
                    <a:pt x="320559" y="353597"/>
                  </a:lnTo>
                  <a:lnTo>
                    <a:pt x="287505" y="373097"/>
                  </a:lnTo>
                  <a:lnTo>
                    <a:pt x="226287" y="413227"/>
                  </a:lnTo>
                  <a:lnTo>
                    <a:pt x="171808" y="454784"/>
                  </a:lnTo>
                  <a:lnTo>
                    <a:pt x="124329" y="497676"/>
                  </a:lnTo>
                  <a:lnTo>
                    <a:pt x="84111" y="541807"/>
                  </a:lnTo>
                  <a:lnTo>
                    <a:pt x="51415" y="587085"/>
                  </a:lnTo>
                  <a:lnTo>
                    <a:pt x="26505" y="633416"/>
                  </a:lnTo>
                  <a:lnTo>
                    <a:pt x="9639" y="680707"/>
                  </a:lnTo>
                  <a:lnTo>
                    <a:pt x="1081" y="728863"/>
                  </a:lnTo>
                  <a:lnTo>
                    <a:pt x="0" y="753237"/>
                  </a:lnTo>
                  <a:lnTo>
                    <a:pt x="1081" y="777617"/>
                  </a:lnTo>
                  <a:lnTo>
                    <a:pt x="9639" y="825786"/>
                  </a:lnTo>
                  <a:lnTo>
                    <a:pt x="26505" y="873087"/>
                  </a:lnTo>
                  <a:lnTo>
                    <a:pt x="51415" y="919427"/>
                  </a:lnTo>
                  <a:lnTo>
                    <a:pt x="84111" y="964712"/>
                  </a:lnTo>
                  <a:lnTo>
                    <a:pt x="124329" y="1008848"/>
                  </a:lnTo>
                  <a:lnTo>
                    <a:pt x="171808" y="1051742"/>
                  </a:lnTo>
                  <a:lnTo>
                    <a:pt x="226287" y="1093302"/>
                  </a:lnTo>
                  <a:lnTo>
                    <a:pt x="287505" y="1133432"/>
                  </a:lnTo>
                  <a:lnTo>
                    <a:pt x="320559" y="1152932"/>
                  </a:lnTo>
                  <a:lnTo>
                    <a:pt x="355199" y="1172040"/>
                  </a:lnTo>
                  <a:lnTo>
                    <a:pt x="391394" y="1190744"/>
                  </a:lnTo>
                  <a:lnTo>
                    <a:pt x="429109" y="1209033"/>
                  </a:lnTo>
                  <a:lnTo>
                    <a:pt x="468313" y="1226894"/>
                  </a:lnTo>
                  <a:lnTo>
                    <a:pt x="508973" y="1244316"/>
                  </a:lnTo>
                  <a:lnTo>
                    <a:pt x="551056" y="1261288"/>
                  </a:lnTo>
                  <a:lnTo>
                    <a:pt x="594529" y="1277797"/>
                  </a:lnTo>
                  <a:lnTo>
                    <a:pt x="639360" y="1293832"/>
                  </a:lnTo>
                  <a:lnTo>
                    <a:pt x="685516" y="1309381"/>
                  </a:lnTo>
                  <a:lnTo>
                    <a:pt x="732964" y="1324434"/>
                  </a:lnTo>
                  <a:lnTo>
                    <a:pt x="781672" y="1338976"/>
                  </a:lnTo>
                  <a:lnTo>
                    <a:pt x="831607" y="1352999"/>
                  </a:lnTo>
                  <a:lnTo>
                    <a:pt x="882736" y="1366488"/>
                  </a:lnTo>
                  <a:lnTo>
                    <a:pt x="935027" y="1379434"/>
                  </a:lnTo>
                  <a:lnTo>
                    <a:pt x="988447" y="1391824"/>
                  </a:lnTo>
                  <a:lnTo>
                    <a:pt x="1042963" y="1403646"/>
                  </a:lnTo>
                  <a:lnTo>
                    <a:pt x="1098543" y="1414889"/>
                  </a:lnTo>
                  <a:lnTo>
                    <a:pt x="1155153" y="1425541"/>
                  </a:lnTo>
                  <a:lnTo>
                    <a:pt x="1212762" y="1435591"/>
                  </a:lnTo>
                  <a:lnTo>
                    <a:pt x="1271336" y="1445026"/>
                  </a:lnTo>
                  <a:lnTo>
                    <a:pt x="1330843" y="1453835"/>
                  </a:lnTo>
                  <a:lnTo>
                    <a:pt x="1391250" y="1462007"/>
                  </a:lnTo>
                  <a:lnTo>
                    <a:pt x="1452524" y="1469530"/>
                  </a:lnTo>
                  <a:lnTo>
                    <a:pt x="1514633" y="1476391"/>
                  </a:lnTo>
                  <a:lnTo>
                    <a:pt x="1577545" y="1482580"/>
                  </a:lnTo>
                  <a:lnTo>
                    <a:pt x="1641225" y="1488085"/>
                  </a:lnTo>
                  <a:lnTo>
                    <a:pt x="1705643" y="1492893"/>
                  </a:lnTo>
                  <a:lnTo>
                    <a:pt x="1770764" y="1496994"/>
                  </a:lnTo>
                  <a:lnTo>
                    <a:pt x="1836557" y="1500376"/>
                  </a:lnTo>
                  <a:lnTo>
                    <a:pt x="1902988" y="1503026"/>
                  </a:lnTo>
                  <a:lnTo>
                    <a:pt x="1970025" y="1504933"/>
                  </a:lnTo>
                  <a:lnTo>
                    <a:pt x="2037635" y="1506087"/>
                  </a:lnTo>
                  <a:lnTo>
                    <a:pt x="2105787" y="1506474"/>
                  </a:lnTo>
                  <a:lnTo>
                    <a:pt x="2173943" y="1506087"/>
                  </a:lnTo>
                  <a:lnTo>
                    <a:pt x="2241558" y="1504933"/>
                  </a:lnTo>
                  <a:lnTo>
                    <a:pt x="2308600" y="1503026"/>
                  </a:lnTo>
                  <a:lnTo>
                    <a:pt x="2375036" y="1500376"/>
                  </a:lnTo>
                  <a:lnTo>
                    <a:pt x="2440834" y="1496994"/>
                  </a:lnTo>
                  <a:lnTo>
                    <a:pt x="2505960" y="1492893"/>
                  </a:lnTo>
                  <a:lnTo>
                    <a:pt x="2570382" y="1488085"/>
                  </a:lnTo>
                  <a:lnTo>
                    <a:pt x="2634067" y="1482580"/>
                  </a:lnTo>
                  <a:lnTo>
                    <a:pt x="2696982" y="1476391"/>
                  </a:lnTo>
                  <a:lnTo>
                    <a:pt x="2759095" y="1469530"/>
                  </a:lnTo>
                  <a:lnTo>
                    <a:pt x="2820374" y="1462007"/>
                  </a:lnTo>
                  <a:lnTo>
                    <a:pt x="2880785" y="1453835"/>
                  </a:lnTo>
                  <a:lnTo>
                    <a:pt x="2940296" y="1445026"/>
                  </a:lnTo>
                  <a:lnTo>
                    <a:pt x="2998873" y="1435591"/>
                  </a:lnTo>
                  <a:lnTo>
                    <a:pt x="3056486" y="1425541"/>
                  </a:lnTo>
                  <a:lnTo>
                    <a:pt x="3113099" y="1414889"/>
                  </a:lnTo>
                  <a:lnTo>
                    <a:pt x="3168682" y="1403646"/>
                  </a:lnTo>
                  <a:lnTo>
                    <a:pt x="3223202" y="1391824"/>
                  </a:lnTo>
                  <a:lnTo>
                    <a:pt x="3276625" y="1379434"/>
                  </a:lnTo>
                  <a:lnTo>
                    <a:pt x="3328919" y="1366488"/>
                  </a:lnTo>
                  <a:lnTo>
                    <a:pt x="3380051" y="1352999"/>
                  </a:lnTo>
                  <a:lnTo>
                    <a:pt x="3429989" y="1338976"/>
                  </a:lnTo>
                  <a:lnTo>
                    <a:pt x="3478699" y="1324434"/>
                  </a:lnTo>
                  <a:lnTo>
                    <a:pt x="3526150" y="1309381"/>
                  </a:lnTo>
                  <a:lnTo>
                    <a:pt x="3572309" y="1293832"/>
                  </a:lnTo>
                  <a:lnTo>
                    <a:pt x="3617142" y="1277797"/>
                  </a:lnTo>
                  <a:lnTo>
                    <a:pt x="3660618" y="1261288"/>
                  </a:lnTo>
                  <a:lnTo>
                    <a:pt x="3702703" y="1244316"/>
                  </a:lnTo>
                  <a:lnTo>
                    <a:pt x="3743365" y="1226894"/>
                  </a:lnTo>
                  <a:lnTo>
                    <a:pt x="3782571" y="1209033"/>
                  </a:lnTo>
                  <a:lnTo>
                    <a:pt x="3820288" y="1190744"/>
                  </a:lnTo>
                  <a:lnTo>
                    <a:pt x="3856484" y="1172040"/>
                  </a:lnTo>
                  <a:lnTo>
                    <a:pt x="3891126" y="1152932"/>
                  </a:lnTo>
                  <a:lnTo>
                    <a:pt x="3924182" y="1133432"/>
                  </a:lnTo>
                  <a:lnTo>
                    <a:pt x="3985402" y="1093302"/>
                  </a:lnTo>
                  <a:lnTo>
                    <a:pt x="4039884" y="1051742"/>
                  </a:lnTo>
                  <a:lnTo>
                    <a:pt x="4087366" y="1008848"/>
                  </a:lnTo>
                  <a:lnTo>
                    <a:pt x="4127586" y="964712"/>
                  </a:lnTo>
                  <a:lnTo>
                    <a:pt x="4160282" y="919427"/>
                  </a:lnTo>
                  <a:lnTo>
                    <a:pt x="4185194" y="873087"/>
                  </a:lnTo>
                  <a:lnTo>
                    <a:pt x="4202060" y="825786"/>
                  </a:lnTo>
                  <a:lnTo>
                    <a:pt x="4210618" y="777617"/>
                  </a:lnTo>
                  <a:lnTo>
                    <a:pt x="4211701" y="753237"/>
                  </a:lnTo>
                  <a:lnTo>
                    <a:pt x="4210618" y="728863"/>
                  </a:lnTo>
                  <a:lnTo>
                    <a:pt x="4202060" y="680707"/>
                  </a:lnTo>
                  <a:lnTo>
                    <a:pt x="4185194" y="633416"/>
                  </a:lnTo>
                  <a:lnTo>
                    <a:pt x="4160282" y="587085"/>
                  </a:lnTo>
                  <a:lnTo>
                    <a:pt x="4127586" y="541807"/>
                  </a:lnTo>
                  <a:lnTo>
                    <a:pt x="4087366" y="497676"/>
                  </a:lnTo>
                  <a:lnTo>
                    <a:pt x="4039884" y="454784"/>
                  </a:lnTo>
                  <a:lnTo>
                    <a:pt x="3985402" y="413227"/>
                  </a:lnTo>
                  <a:lnTo>
                    <a:pt x="3924182" y="373097"/>
                  </a:lnTo>
                  <a:lnTo>
                    <a:pt x="3891126" y="353597"/>
                  </a:lnTo>
                  <a:lnTo>
                    <a:pt x="3856484" y="334488"/>
                  </a:lnTo>
                  <a:lnTo>
                    <a:pt x="3820288" y="315784"/>
                  </a:lnTo>
                  <a:lnTo>
                    <a:pt x="3782571" y="297494"/>
                  </a:lnTo>
                  <a:lnTo>
                    <a:pt x="3743365" y="279632"/>
                  </a:lnTo>
                  <a:lnTo>
                    <a:pt x="3702703" y="262209"/>
                  </a:lnTo>
                  <a:lnTo>
                    <a:pt x="3660618" y="245235"/>
                  </a:lnTo>
                  <a:lnTo>
                    <a:pt x="3617142" y="228725"/>
                  </a:lnTo>
                  <a:lnTo>
                    <a:pt x="3572309" y="212688"/>
                  </a:lnTo>
                  <a:lnTo>
                    <a:pt x="3526150" y="197136"/>
                  </a:lnTo>
                  <a:lnTo>
                    <a:pt x="3478699" y="182082"/>
                  </a:lnTo>
                  <a:lnTo>
                    <a:pt x="3429989" y="167537"/>
                  </a:lnTo>
                  <a:lnTo>
                    <a:pt x="3380051" y="153512"/>
                  </a:lnTo>
                  <a:lnTo>
                    <a:pt x="3328919" y="140020"/>
                  </a:lnTo>
                  <a:lnTo>
                    <a:pt x="3276625" y="127072"/>
                  </a:lnTo>
                  <a:lnTo>
                    <a:pt x="3223202" y="114680"/>
                  </a:lnTo>
                  <a:lnTo>
                    <a:pt x="3168682" y="102855"/>
                  </a:lnTo>
                  <a:lnTo>
                    <a:pt x="3113099" y="91610"/>
                  </a:lnTo>
                  <a:lnTo>
                    <a:pt x="3056486" y="80955"/>
                  </a:lnTo>
                  <a:lnTo>
                    <a:pt x="2998873" y="70903"/>
                  </a:lnTo>
                  <a:lnTo>
                    <a:pt x="2940296" y="61465"/>
                  </a:lnTo>
                  <a:lnTo>
                    <a:pt x="2880785" y="52654"/>
                  </a:lnTo>
                  <a:lnTo>
                    <a:pt x="2820374" y="44480"/>
                  </a:lnTo>
                  <a:lnTo>
                    <a:pt x="2759095" y="36955"/>
                  </a:lnTo>
                  <a:lnTo>
                    <a:pt x="2696982" y="30091"/>
                  </a:lnTo>
                  <a:lnTo>
                    <a:pt x="2634067" y="23901"/>
                  </a:lnTo>
                  <a:lnTo>
                    <a:pt x="2570382" y="18394"/>
                  </a:lnTo>
                  <a:lnTo>
                    <a:pt x="2505960" y="13584"/>
                  </a:lnTo>
                  <a:lnTo>
                    <a:pt x="2440834" y="9482"/>
                  </a:lnTo>
                  <a:lnTo>
                    <a:pt x="2375036" y="6100"/>
                  </a:lnTo>
                  <a:lnTo>
                    <a:pt x="2308600" y="3448"/>
                  </a:lnTo>
                  <a:lnTo>
                    <a:pt x="2241558" y="1540"/>
                  </a:lnTo>
                  <a:lnTo>
                    <a:pt x="2173943" y="387"/>
                  </a:lnTo>
                  <a:lnTo>
                    <a:pt x="21057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5900" y="2571750"/>
              <a:ext cx="4211955" cy="1506855"/>
            </a:xfrm>
            <a:custGeom>
              <a:avLst/>
              <a:gdLst/>
              <a:ahLst/>
              <a:cxnLst/>
              <a:rect l="l" t="t" r="r" b="b"/>
              <a:pathLst>
                <a:path w="4211955" h="1506854">
                  <a:moveTo>
                    <a:pt x="0" y="753237"/>
                  </a:moveTo>
                  <a:lnTo>
                    <a:pt x="4306" y="704682"/>
                  </a:lnTo>
                  <a:lnTo>
                    <a:pt x="17050" y="656947"/>
                  </a:lnTo>
                  <a:lnTo>
                    <a:pt x="37971" y="610125"/>
                  </a:lnTo>
                  <a:lnTo>
                    <a:pt x="66806" y="564309"/>
                  </a:lnTo>
                  <a:lnTo>
                    <a:pt x="103296" y="519592"/>
                  </a:lnTo>
                  <a:lnTo>
                    <a:pt x="147177" y="476069"/>
                  </a:lnTo>
                  <a:lnTo>
                    <a:pt x="198189" y="433833"/>
                  </a:lnTo>
                  <a:lnTo>
                    <a:pt x="256070" y="392978"/>
                  </a:lnTo>
                  <a:lnTo>
                    <a:pt x="320559" y="353597"/>
                  </a:lnTo>
                  <a:lnTo>
                    <a:pt x="355199" y="334488"/>
                  </a:lnTo>
                  <a:lnTo>
                    <a:pt x="391394" y="315784"/>
                  </a:lnTo>
                  <a:lnTo>
                    <a:pt x="429109" y="297494"/>
                  </a:lnTo>
                  <a:lnTo>
                    <a:pt x="468313" y="279632"/>
                  </a:lnTo>
                  <a:lnTo>
                    <a:pt x="508973" y="262209"/>
                  </a:lnTo>
                  <a:lnTo>
                    <a:pt x="551056" y="245235"/>
                  </a:lnTo>
                  <a:lnTo>
                    <a:pt x="594529" y="228725"/>
                  </a:lnTo>
                  <a:lnTo>
                    <a:pt x="639360" y="212688"/>
                  </a:lnTo>
                  <a:lnTo>
                    <a:pt x="685516" y="197136"/>
                  </a:lnTo>
                  <a:lnTo>
                    <a:pt x="732964" y="182082"/>
                  </a:lnTo>
                  <a:lnTo>
                    <a:pt x="781672" y="167537"/>
                  </a:lnTo>
                  <a:lnTo>
                    <a:pt x="831607" y="153512"/>
                  </a:lnTo>
                  <a:lnTo>
                    <a:pt x="882736" y="140020"/>
                  </a:lnTo>
                  <a:lnTo>
                    <a:pt x="935027" y="127072"/>
                  </a:lnTo>
                  <a:lnTo>
                    <a:pt x="988447" y="114680"/>
                  </a:lnTo>
                  <a:lnTo>
                    <a:pt x="1042963" y="102855"/>
                  </a:lnTo>
                  <a:lnTo>
                    <a:pt x="1098543" y="91610"/>
                  </a:lnTo>
                  <a:lnTo>
                    <a:pt x="1155153" y="80955"/>
                  </a:lnTo>
                  <a:lnTo>
                    <a:pt x="1212762" y="70903"/>
                  </a:lnTo>
                  <a:lnTo>
                    <a:pt x="1271336" y="61465"/>
                  </a:lnTo>
                  <a:lnTo>
                    <a:pt x="1330843" y="52654"/>
                  </a:lnTo>
                  <a:lnTo>
                    <a:pt x="1391250" y="44480"/>
                  </a:lnTo>
                  <a:lnTo>
                    <a:pt x="1452524" y="36955"/>
                  </a:lnTo>
                  <a:lnTo>
                    <a:pt x="1514633" y="30091"/>
                  </a:lnTo>
                  <a:lnTo>
                    <a:pt x="1577545" y="23901"/>
                  </a:lnTo>
                  <a:lnTo>
                    <a:pt x="1641225" y="18394"/>
                  </a:lnTo>
                  <a:lnTo>
                    <a:pt x="1705643" y="13584"/>
                  </a:lnTo>
                  <a:lnTo>
                    <a:pt x="1770764" y="9482"/>
                  </a:lnTo>
                  <a:lnTo>
                    <a:pt x="1836557" y="6100"/>
                  </a:lnTo>
                  <a:lnTo>
                    <a:pt x="1902988" y="3448"/>
                  </a:lnTo>
                  <a:lnTo>
                    <a:pt x="1970025" y="1540"/>
                  </a:lnTo>
                  <a:lnTo>
                    <a:pt x="2037635" y="387"/>
                  </a:lnTo>
                  <a:lnTo>
                    <a:pt x="2105787" y="0"/>
                  </a:lnTo>
                  <a:lnTo>
                    <a:pt x="2173943" y="387"/>
                  </a:lnTo>
                  <a:lnTo>
                    <a:pt x="2241558" y="1540"/>
                  </a:lnTo>
                  <a:lnTo>
                    <a:pt x="2308600" y="3448"/>
                  </a:lnTo>
                  <a:lnTo>
                    <a:pt x="2375036" y="6100"/>
                  </a:lnTo>
                  <a:lnTo>
                    <a:pt x="2440834" y="9482"/>
                  </a:lnTo>
                  <a:lnTo>
                    <a:pt x="2505960" y="13584"/>
                  </a:lnTo>
                  <a:lnTo>
                    <a:pt x="2570382" y="18394"/>
                  </a:lnTo>
                  <a:lnTo>
                    <a:pt x="2634067" y="23901"/>
                  </a:lnTo>
                  <a:lnTo>
                    <a:pt x="2696982" y="30091"/>
                  </a:lnTo>
                  <a:lnTo>
                    <a:pt x="2759095" y="36955"/>
                  </a:lnTo>
                  <a:lnTo>
                    <a:pt x="2820374" y="44480"/>
                  </a:lnTo>
                  <a:lnTo>
                    <a:pt x="2880785" y="52654"/>
                  </a:lnTo>
                  <a:lnTo>
                    <a:pt x="2940296" y="61465"/>
                  </a:lnTo>
                  <a:lnTo>
                    <a:pt x="2998873" y="70903"/>
                  </a:lnTo>
                  <a:lnTo>
                    <a:pt x="3056486" y="80955"/>
                  </a:lnTo>
                  <a:lnTo>
                    <a:pt x="3113099" y="91610"/>
                  </a:lnTo>
                  <a:lnTo>
                    <a:pt x="3168682" y="102855"/>
                  </a:lnTo>
                  <a:lnTo>
                    <a:pt x="3223202" y="114680"/>
                  </a:lnTo>
                  <a:lnTo>
                    <a:pt x="3276625" y="127072"/>
                  </a:lnTo>
                  <a:lnTo>
                    <a:pt x="3328919" y="140020"/>
                  </a:lnTo>
                  <a:lnTo>
                    <a:pt x="3380051" y="153512"/>
                  </a:lnTo>
                  <a:lnTo>
                    <a:pt x="3429989" y="167537"/>
                  </a:lnTo>
                  <a:lnTo>
                    <a:pt x="3478699" y="182082"/>
                  </a:lnTo>
                  <a:lnTo>
                    <a:pt x="3526150" y="197136"/>
                  </a:lnTo>
                  <a:lnTo>
                    <a:pt x="3572309" y="212688"/>
                  </a:lnTo>
                  <a:lnTo>
                    <a:pt x="3617142" y="228725"/>
                  </a:lnTo>
                  <a:lnTo>
                    <a:pt x="3660618" y="245235"/>
                  </a:lnTo>
                  <a:lnTo>
                    <a:pt x="3702703" y="262209"/>
                  </a:lnTo>
                  <a:lnTo>
                    <a:pt x="3743365" y="279632"/>
                  </a:lnTo>
                  <a:lnTo>
                    <a:pt x="3782571" y="297494"/>
                  </a:lnTo>
                  <a:lnTo>
                    <a:pt x="3820288" y="315784"/>
                  </a:lnTo>
                  <a:lnTo>
                    <a:pt x="3856484" y="334488"/>
                  </a:lnTo>
                  <a:lnTo>
                    <a:pt x="3891126" y="353597"/>
                  </a:lnTo>
                  <a:lnTo>
                    <a:pt x="3924182" y="373097"/>
                  </a:lnTo>
                  <a:lnTo>
                    <a:pt x="3985402" y="413227"/>
                  </a:lnTo>
                  <a:lnTo>
                    <a:pt x="4039884" y="454784"/>
                  </a:lnTo>
                  <a:lnTo>
                    <a:pt x="4087366" y="497676"/>
                  </a:lnTo>
                  <a:lnTo>
                    <a:pt x="4127586" y="541807"/>
                  </a:lnTo>
                  <a:lnTo>
                    <a:pt x="4160282" y="587085"/>
                  </a:lnTo>
                  <a:lnTo>
                    <a:pt x="4185194" y="633416"/>
                  </a:lnTo>
                  <a:lnTo>
                    <a:pt x="4202060" y="680707"/>
                  </a:lnTo>
                  <a:lnTo>
                    <a:pt x="4210618" y="728863"/>
                  </a:lnTo>
                  <a:lnTo>
                    <a:pt x="4211701" y="753237"/>
                  </a:lnTo>
                  <a:lnTo>
                    <a:pt x="4210618" y="777617"/>
                  </a:lnTo>
                  <a:lnTo>
                    <a:pt x="4202060" y="825786"/>
                  </a:lnTo>
                  <a:lnTo>
                    <a:pt x="4185194" y="873087"/>
                  </a:lnTo>
                  <a:lnTo>
                    <a:pt x="4160282" y="919427"/>
                  </a:lnTo>
                  <a:lnTo>
                    <a:pt x="4127586" y="964712"/>
                  </a:lnTo>
                  <a:lnTo>
                    <a:pt x="4087366" y="1008848"/>
                  </a:lnTo>
                  <a:lnTo>
                    <a:pt x="4039884" y="1051742"/>
                  </a:lnTo>
                  <a:lnTo>
                    <a:pt x="3985402" y="1093302"/>
                  </a:lnTo>
                  <a:lnTo>
                    <a:pt x="3924182" y="1133432"/>
                  </a:lnTo>
                  <a:lnTo>
                    <a:pt x="3891126" y="1152932"/>
                  </a:lnTo>
                  <a:lnTo>
                    <a:pt x="3856484" y="1172040"/>
                  </a:lnTo>
                  <a:lnTo>
                    <a:pt x="3820288" y="1190744"/>
                  </a:lnTo>
                  <a:lnTo>
                    <a:pt x="3782571" y="1209033"/>
                  </a:lnTo>
                  <a:lnTo>
                    <a:pt x="3743365" y="1226894"/>
                  </a:lnTo>
                  <a:lnTo>
                    <a:pt x="3702703" y="1244316"/>
                  </a:lnTo>
                  <a:lnTo>
                    <a:pt x="3660618" y="1261288"/>
                  </a:lnTo>
                  <a:lnTo>
                    <a:pt x="3617142" y="1277797"/>
                  </a:lnTo>
                  <a:lnTo>
                    <a:pt x="3572309" y="1293832"/>
                  </a:lnTo>
                  <a:lnTo>
                    <a:pt x="3526150" y="1309381"/>
                  </a:lnTo>
                  <a:lnTo>
                    <a:pt x="3478699" y="1324434"/>
                  </a:lnTo>
                  <a:lnTo>
                    <a:pt x="3429989" y="1338976"/>
                  </a:lnTo>
                  <a:lnTo>
                    <a:pt x="3380051" y="1352999"/>
                  </a:lnTo>
                  <a:lnTo>
                    <a:pt x="3328919" y="1366488"/>
                  </a:lnTo>
                  <a:lnTo>
                    <a:pt x="3276625" y="1379434"/>
                  </a:lnTo>
                  <a:lnTo>
                    <a:pt x="3223202" y="1391824"/>
                  </a:lnTo>
                  <a:lnTo>
                    <a:pt x="3168682" y="1403646"/>
                  </a:lnTo>
                  <a:lnTo>
                    <a:pt x="3113099" y="1414889"/>
                  </a:lnTo>
                  <a:lnTo>
                    <a:pt x="3056486" y="1425541"/>
                  </a:lnTo>
                  <a:lnTo>
                    <a:pt x="2998873" y="1435591"/>
                  </a:lnTo>
                  <a:lnTo>
                    <a:pt x="2940296" y="1445026"/>
                  </a:lnTo>
                  <a:lnTo>
                    <a:pt x="2880785" y="1453835"/>
                  </a:lnTo>
                  <a:lnTo>
                    <a:pt x="2820374" y="1462007"/>
                  </a:lnTo>
                  <a:lnTo>
                    <a:pt x="2759095" y="1469530"/>
                  </a:lnTo>
                  <a:lnTo>
                    <a:pt x="2696982" y="1476391"/>
                  </a:lnTo>
                  <a:lnTo>
                    <a:pt x="2634067" y="1482580"/>
                  </a:lnTo>
                  <a:lnTo>
                    <a:pt x="2570382" y="1488085"/>
                  </a:lnTo>
                  <a:lnTo>
                    <a:pt x="2505960" y="1492893"/>
                  </a:lnTo>
                  <a:lnTo>
                    <a:pt x="2440834" y="1496994"/>
                  </a:lnTo>
                  <a:lnTo>
                    <a:pt x="2375036" y="1500376"/>
                  </a:lnTo>
                  <a:lnTo>
                    <a:pt x="2308600" y="1503026"/>
                  </a:lnTo>
                  <a:lnTo>
                    <a:pt x="2241558" y="1504933"/>
                  </a:lnTo>
                  <a:lnTo>
                    <a:pt x="2173943" y="1506087"/>
                  </a:lnTo>
                  <a:lnTo>
                    <a:pt x="2105787" y="1506474"/>
                  </a:lnTo>
                  <a:lnTo>
                    <a:pt x="2037635" y="1506087"/>
                  </a:lnTo>
                  <a:lnTo>
                    <a:pt x="1970025" y="1504933"/>
                  </a:lnTo>
                  <a:lnTo>
                    <a:pt x="1902988" y="1503026"/>
                  </a:lnTo>
                  <a:lnTo>
                    <a:pt x="1836557" y="1500376"/>
                  </a:lnTo>
                  <a:lnTo>
                    <a:pt x="1770764" y="1496994"/>
                  </a:lnTo>
                  <a:lnTo>
                    <a:pt x="1705643" y="1492893"/>
                  </a:lnTo>
                  <a:lnTo>
                    <a:pt x="1641225" y="1488085"/>
                  </a:lnTo>
                  <a:lnTo>
                    <a:pt x="1577545" y="1482580"/>
                  </a:lnTo>
                  <a:lnTo>
                    <a:pt x="1514633" y="1476391"/>
                  </a:lnTo>
                  <a:lnTo>
                    <a:pt x="1452524" y="1469530"/>
                  </a:lnTo>
                  <a:lnTo>
                    <a:pt x="1391250" y="1462007"/>
                  </a:lnTo>
                  <a:lnTo>
                    <a:pt x="1330843" y="1453835"/>
                  </a:lnTo>
                  <a:lnTo>
                    <a:pt x="1271336" y="1445026"/>
                  </a:lnTo>
                  <a:lnTo>
                    <a:pt x="1212762" y="1435591"/>
                  </a:lnTo>
                  <a:lnTo>
                    <a:pt x="1155153" y="1425541"/>
                  </a:lnTo>
                  <a:lnTo>
                    <a:pt x="1098543" y="1414889"/>
                  </a:lnTo>
                  <a:lnTo>
                    <a:pt x="1042963" y="1403646"/>
                  </a:lnTo>
                  <a:lnTo>
                    <a:pt x="988447" y="1391824"/>
                  </a:lnTo>
                  <a:lnTo>
                    <a:pt x="935027" y="1379434"/>
                  </a:lnTo>
                  <a:lnTo>
                    <a:pt x="882736" y="1366488"/>
                  </a:lnTo>
                  <a:lnTo>
                    <a:pt x="831607" y="1352999"/>
                  </a:lnTo>
                  <a:lnTo>
                    <a:pt x="781672" y="1338976"/>
                  </a:lnTo>
                  <a:lnTo>
                    <a:pt x="732964" y="1324434"/>
                  </a:lnTo>
                  <a:lnTo>
                    <a:pt x="685516" y="1309381"/>
                  </a:lnTo>
                  <a:lnTo>
                    <a:pt x="639360" y="1293832"/>
                  </a:lnTo>
                  <a:lnTo>
                    <a:pt x="594529" y="1277797"/>
                  </a:lnTo>
                  <a:lnTo>
                    <a:pt x="551056" y="1261288"/>
                  </a:lnTo>
                  <a:lnTo>
                    <a:pt x="508973" y="1244316"/>
                  </a:lnTo>
                  <a:lnTo>
                    <a:pt x="468313" y="1226894"/>
                  </a:lnTo>
                  <a:lnTo>
                    <a:pt x="429109" y="1209033"/>
                  </a:lnTo>
                  <a:lnTo>
                    <a:pt x="391394" y="1190744"/>
                  </a:lnTo>
                  <a:lnTo>
                    <a:pt x="355199" y="1172040"/>
                  </a:lnTo>
                  <a:lnTo>
                    <a:pt x="320559" y="1152932"/>
                  </a:lnTo>
                  <a:lnTo>
                    <a:pt x="287505" y="1133432"/>
                  </a:lnTo>
                  <a:lnTo>
                    <a:pt x="226287" y="1093302"/>
                  </a:lnTo>
                  <a:lnTo>
                    <a:pt x="171808" y="1051742"/>
                  </a:lnTo>
                  <a:lnTo>
                    <a:pt x="124329" y="1008848"/>
                  </a:lnTo>
                  <a:lnTo>
                    <a:pt x="84111" y="964712"/>
                  </a:lnTo>
                  <a:lnTo>
                    <a:pt x="51415" y="919427"/>
                  </a:lnTo>
                  <a:lnTo>
                    <a:pt x="26505" y="873087"/>
                  </a:lnTo>
                  <a:lnTo>
                    <a:pt x="9639" y="825786"/>
                  </a:lnTo>
                  <a:lnTo>
                    <a:pt x="1081" y="777617"/>
                  </a:lnTo>
                  <a:lnTo>
                    <a:pt x="0" y="75323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47647" y="2939541"/>
            <a:ext cx="2150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оценка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общей обстановки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4850" y="327025"/>
            <a:ext cx="6276975" cy="1310005"/>
            <a:chOff x="1474850" y="327025"/>
            <a:chExt cx="6276975" cy="1310005"/>
          </a:xfrm>
        </p:grpSpPr>
        <p:sp>
          <p:nvSpPr>
            <p:cNvPr id="8" name="object 8"/>
            <p:cNvSpPr/>
            <p:nvPr/>
          </p:nvSpPr>
          <p:spPr>
            <a:xfrm>
              <a:off x="1481200" y="333375"/>
              <a:ext cx="6264275" cy="1297305"/>
            </a:xfrm>
            <a:custGeom>
              <a:avLst/>
              <a:gdLst/>
              <a:ahLst/>
              <a:cxnLst/>
              <a:rect l="l" t="t" r="r" b="b"/>
              <a:pathLst>
                <a:path w="6264275" h="1297305">
                  <a:moveTo>
                    <a:pt x="3132074" y="0"/>
                  </a:moveTo>
                  <a:lnTo>
                    <a:pt x="3057072" y="182"/>
                  </a:lnTo>
                  <a:lnTo>
                    <a:pt x="2982502" y="726"/>
                  </a:lnTo>
                  <a:lnTo>
                    <a:pt x="2908385" y="1628"/>
                  </a:lnTo>
                  <a:lnTo>
                    <a:pt x="2834740" y="2883"/>
                  </a:lnTo>
                  <a:lnTo>
                    <a:pt x="2761586" y="4488"/>
                  </a:lnTo>
                  <a:lnTo>
                    <a:pt x="2688943" y="6439"/>
                  </a:lnTo>
                  <a:lnTo>
                    <a:pt x="2616831" y="8731"/>
                  </a:lnTo>
                  <a:lnTo>
                    <a:pt x="2545269" y="11361"/>
                  </a:lnTo>
                  <a:lnTo>
                    <a:pt x="2474277" y="14324"/>
                  </a:lnTo>
                  <a:lnTo>
                    <a:pt x="2403875" y="17616"/>
                  </a:lnTo>
                  <a:lnTo>
                    <a:pt x="2334082" y="21233"/>
                  </a:lnTo>
                  <a:lnTo>
                    <a:pt x="2264917" y="25172"/>
                  </a:lnTo>
                  <a:lnTo>
                    <a:pt x="2196402" y="29428"/>
                  </a:lnTo>
                  <a:lnTo>
                    <a:pt x="2128554" y="33997"/>
                  </a:lnTo>
                  <a:lnTo>
                    <a:pt x="2061394" y="38875"/>
                  </a:lnTo>
                  <a:lnTo>
                    <a:pt x="1994941" y="44057"/>
                  </a:lnTo>
                  <a:lnTo>
                    <a:pt x="1929215" y="49541"/>
                  </a:lnTo>
                  <a:lnTo>
                    <a:pt x="1864236" y="55321"/>
                  </a:lnTo>
                  <a:lnTo>
                    <a:pt x="1800022" y="61394"/>
                  </a:lnTo>
                  <a:lnTo>
                    <a:pt x="1736595" y="67756"/>
                  </a:lnTo>
                  <a:lnTo>
                    <a:pt x="1673973" y="74402"/>
                  </a:lnTo>
                  <a:lnTo>
                    <a:pt x="1612177" y="81329"/>
                  </a:lnTo>
                  <a:lnTo>
                    <a:pt x="1551225" y="88533"/>
                  </a:lnTo>
                  <a:lnTo>
                    <a:pt x="1491137" y="96008"/>
                  </a:lnTo>
                  <a:lnTo>
                    <a:pt x="1431933" y="103752"/>
                  </a:lnTo>
                  <a:lnTo>
                    <a:pt x="1373633" y="111761"/>
                  </a:lnTo>
                  <a:lnTo>
                    <a:pt x="1316256" y="120029"/>
                  </a:lnTo>
                  <a:lnTo>
                    <a:pt x="1259822" y="128554"/>
                  </a:lnTo>
                  <a:lnTo>
                    <a:pt x="1204350" y="137331"/>
                  </a:lnTo>
                  <a:lnTo>
                    <a:pt x="1149860" y="146356"/>
                  </a:lnTo>
                  <a:lnTo>
                    <a:pt x="1096372" y="155625"/>
                  </a:lnTo>
                  <a:lnTo>
                    <a:pt x="1043906" y="165133"/>
                  </a:lnTo>
                  <a:lnTo>
                    <a:pt x="992480" y="174878"/>
                  </a:lnTo>
                  <a:lnTo>
                    <a:pt x="942115" y="184854"/>
                  </a:lnTo>
                  <a:lnTo>
                    <a:pt x="892830" y="195058"/>
                  </a:lnTo>
                  <a:lnTo>
                    <a:pt x="844645" y="205486"/>
                  </a:lnTo>
                  <a:lnTo>
                    <a:pt x="797580" y="216133"/>
                  </a:lnTo>
                  <a:lnTo>
                    <a:pt x="751653" y="226996"/>
                  </a:lnTo>
                  <a:lnTo>
                    <a:pt x="706885" y="238070"/>
                  </a:lnTo>
                  <a:lnTo>
                    <a:pt x="663296" y="249352"/>
                  </a:lnTo>
                  <a:lnTo>
                    <a:pt x="620905" y="260836"/>
                  </a:lnTo>
                  <a:lnTo>
                    <a:pt x="579731" y="272521"/>
                  </a:lnTo>
                  <a:lnTo>
                    <a:pt x="539794" y="284400"/>
                  </a:lnTo>
                  <a:lnTo>
                    <a:pt x="501114" y="296470"/>
                  </a:lnTo>
                  <a:lnTo>
                    <a:pt x="463711" y="308728"/>
                  </a:lnTo>
                  <a:lnTo>
                    <a:pt x="427604" y="321168"/>
                  </a:lnTo>
                  <a:lnTo>
                    <a:pt x="359356" y="346582"/>
                  </a:lnTo>
                  <a:lnTo>
                    <a:pt x="296528" y="372679"/>
                  </a:lnTo>
                  <a:lnTo>
                    <a:pt x="239278" y="399427"/>
                  </a:lnTo>
                  <a:lnTo>
                    <a:pt x="187761" y="426793"/>
                  </a:lnTo>
                  <a:lnTo>
                    <a:pt x="142135" y="454745"/>
                  </a:lnTo>
                  <a:lnTo>
                    <a:pt x="102556" y="483249"/>
                  </a:lnTo>
                  <a:lnTo>
                    <a:pt x="69183" y="512275"/>
                  </a:lnTo>
                  <a:lnTo>
                    <a:pt x="42172" y="541789"/>
                  </a:lnTo>
                  <a:lnTo>
                    <a:pt x="13927" y="586903"/>
                  </a:lnTo>
                  <a:lnTo>
                    <a:pt x="880" y="632934"/>
                  </a:lnTo>
                  <a:lnTo>
                    <a:pt x="0" y="648462"/>
                  </a:lnTo>
                  <a:lnTo>
                    <a:pt x="880" y="663989"/>
                  </a:lnTo>
                  <a:lnTo>
                    <a:pt x="13927" y="710021"/>
                  </a:lnTo>
                  <a:lnTo>
                    <a:pt x="42172" y="755138"/>
                  </a:lnTo>
                  <a:lnTo>
                    <a:pt x="69183" y="784654"/>
                  </a:lnTo>
                  <a:lnTo>
                    <a:pt x="102556" y="813682"/>
                  </a:lnTo>
                  <a:lnTo>
                    <a:pt x="142135" y="842190"/>
                  </a:lnTo>
                  <a:lnTo>
                    <a:pt x="187761" y="870145"/>
                  </a:lnTo>
                  <a:lnTo>
                    <a:pt x="239278" y="897515"/>
                  </a:lnTo>
                  <a:lnTo>
                    <a:pt x="296528" y="924267"/>
                  </a:lnTo>
                  <a:lnTo>
                    <a:pt x="359356" y="950369"/>
                  </a:lnTo>
                  <a:lnTo>
                    <a:pt x="427604" y="975788"/>
                  </a:lnTo>
                  <a:lnTo>
                    <a:pt x="463711" y="988231"/>
                  </a:lnTo>
                  <a:lnTo>
                    <a:pt x="501114" y="1000491"/>
                  </a:lnTo>
                  <a:lnTo>
                    <a:pt x="539794" y="1012564"/>
                  </a:lnTo>
                  <a:lnTo>
                    <a:pt x="579731" y="1024446"/>
                  </a:lnTo>
                  <a:lnTo>
                    <a:pt x="620905" y="1036132"/>
                  </a:lnTo>
                  <a:lnTo>
                    <a:pt x="663296" y="1047620"/>
                  </a:lnTo>
                  <a:lnTo>
                    <a:pt x="706885" y="1058904"/>
                  </a:lnTo>
                  <a:lnTo>
                    <a:pt x="751653" y="1069981"/>
                  </a:lnTo>
                  <a:lnTo>
                    <a:pt x="797580" y="1080847"/>
                  </a:lnTo>
                  <a:lnTo>
                    <a:pt x="844645" y="1091497"/>
                  </a:lnTo>
                  <a:lnTo>
                    <a:pt x="892830" y="1101927"/>
                  </a:lnTo>
                  <a:lnTo>
                    <a:pt x="942115" y="1112134"/>
                  </a:lnTo>
                  <a:lnTo>
                    <a:pt x="992480" y="1122113"/>
                  </a:lnTo>
                  <a:lnTo>
                    <a:pt x="1043906" y="1131860"/>
                  </a:lnTo>
                  <a:lnTo>
                    <a:pt x="1096372" y="1141371"/>
                  </a:lnTo>
                  <a:lnTo>
                    <a:pt x="1149860" y="1150643"/>
                  </a:lnTo>
                  <a:lnTo>
                    <a:pt x="1204350" y="1159671"/>
                  </a:lnTo>
                  <a:lnTo>
                    <a:pt x="1259822" y="1168450"/>
                  </a:lnTo>
                  <a:lnTo>
                    <a:pt x="1316256" y="1176977"/>
                  </a:lnTo>
                  <a:lnTo>
                    <a:pt x="1373633" y="1185249"/>
                  </a:lnTo>
                  <a:lnTo>
                    <a:pt x="1431933" y="1193260"/>
                  </a:lnTo>
                  <a:lnTo>
                    <a:pt x="1491137" y="1201006"/>
                  </a:lnTo>
                  <a:lnTo>
                    <a:pt x="1551225" y="1208484"/>
                  </a:lnTo>
                  <a:lnTo>
                    <a:pt x="1612177" y="1215690"/>
                  </a:lnTo>
                  <a:lnTo>
                    <a:pt x="1673973" y="1222619"/>
                  </a:lnTo>
                  <a:lnTo>
                    <a:pt x="1736595" y="1229268"/>
                  </a:lnTo>
                  <a:lnTo>
                    <a:pt x="1800022" y="1235632"/>
                  </a:lnTo>
                  <a:lnTo>
                    <a:pt x="1864236" y="1241707"/>
                  </a:lnTo>
                  <a:lnTo>
                    <a:pt x="1929215" y="1247490"/>
                  </a:lnTo>
                  <a:lnTo>
                    <a:pt x="1994941" y="1252975"/>
                  </a:lnTo>
                  <a:lnTo>
                    <a:pt x="2061394" y="1258160"/>
                  </a:lnTo>
                  <a:lnTo>
                    <a:pt x="2128554" y="1263040"/>
                  </a:lnTo>
                  <a:lnTo>
                    <a:pt x="2196402" y="1267610"/>
                  </a:lnTo>
                  <a:lnTo>
                    <a:pt x="2264917" y="1271868"/>
                  </a:lnTo>
                  <a:lnTo>
                    <a:pt x="2334082" y="1275808"/>
                  </a:lnTo>
                  <a:lnTo>
                    <a:pt x="2403875" y="1279427"/>
                  </a:lnTo>
                  <a:lnTo>
                    <a:pt x="2474277" y="1282720"/>
                  </a:lnTo>
                  <a:lnTo>
                    <a:pt x="2545269" y="1285685"/>
                  </a:lnTo>
                  <a:lnTo>
                    <a:pt x="2616831" y="1288315"/>
                  </a:lnTo>
                  <a:lnTo>
                    <a:pt x="2688943" y="1290608"/>
                  </a:lnTo>
                  <a:lnTo>
                    <a:pt x="2761586" y="1292560"/>
                  </a:lnTo>
                  <a:lnTo>
                    <a:pt x="2834740" y="1294166"/>
                  </a:lnTo>
                  <a:lnTo>
                    <a:pt x="2908385" y="1295422"/>
                  </a:lnTo>
                  <a:lnTo>
                    <a:pt x="2982502" y="1296324"/>
                  </a:lnTo>
                  <a:lnTo>
                    <a:pt x="3057072" y="1296868"/>
                  </a:lnTo>
                  <a:lnTo>
                    <a:pt x="3132074" y="1297051"/>
                  </a:lnTo>
                  <a:lnTo>
                    <a:pt x="3207075" y="1296868"/>
                  </a:lnTo>
                  <a:lnTo>
                    <a:pt x="3281645" y="1296324"/>
                  </a:lnTo>
                  <a:lnTo>
                    <a:pt x="3355763" y="1295422"/>
                  </a:lnTo>
                  <a:lnTo>
                    <a:pt x="3429408" y="1294166"/>
                  </a:lnTo>
                  <a:lnTo>
                    <a:pt x="3502563" y="1292560"/>
                  </a:lnTo>
                  <a:lnTo>
                    <a:pt x="3575207" y="1290608"/>
                  </a:lnTo>
                  <a:lnTo>
                    <a:pt x="3647320" y="1288315"/>
                  </a:lnTo>
                  <a:lnTo>
                    <a:pt x="3718883" y="1285685"/>
                  </a:lnTo>
                  <a:lnTo>
                    <a:pt x="3789876" y="1282720"/>
                  </a:lnTo>
                  <a:lnTo>
                    <a:pt x="3860279" y="1279427"/>
                  </a:lnTo>
                  <a:lnTo>
                    <a:pt x="3930074" y="1275808"/>
                  </a:lnTo>
                  <a:lnTo>
                    <a:pt x="3999240" y="1271868"/>
                  </a:lnTo>
                  <a:lnTo>
                    <a:pt x="4067757" y="1267610"/>
                  </a:lnTo>
                  <a:lnTo>
                    <a:pt x="4135607" y="1263040"/>
                  </a:lnTo>
                  <a:lnTo>
                    <a:pt x="4202769" y="1258160"/>
                  </a:lnTo>
                  <a:lnTo>
                    <a:pt x="4269224" y="1252975"/>
                  </a:lnTo>
                  <a:lnTo>
                    <a:pt x="4334951" y="1247490"/>
                  </a:lnTo>
                  <a:lnTo>
                    <a:pt x="4399933" y="1241707"/>
                  </a:lnTo>
                  <a:lnTo>
                    <a:pt x="4464148" y="1235632"/>
                  </a:lnTo>
                  <a:lnTo>
                    <a:pt x="4527578" y="1229268"/>
                  </a:lnTo>
                  <a:lnTo>
                    <a:pt x="4590202" y="1222619"/>
                  </a:lnTo>
                  <a:lnTo>
                    <a:pt x="4652001" y="1215690"/>
                  </a:lnTo>
                  <a:lnTo>
                    <a:pt x="4712955" y="1208484"/>
                  </a:lnTo>
                  <a:lnTo>
                    <a:pt x="4773046" y="1201006"/>
                  </a:lnTo>
                  <a:lnTo>
                    <a:pt x="4832252" y="1193260"/>
                  </a:lnTo>
                  <a:lnTo>
                    <a:pt x="4890555" y="1185249"/>
                  </a:lnTo>
                  <a:lnTo>
                    <a:pt x="4947934" y="1176977"/>
                  </a:lnTo>
                  <a:lnTo>
                    <a:pt x="5004371" y="1168450"/>
                  </a:lnTo>
                  <a:lnTo>
                    <a:pt x="5059846" y="1159671"/>
                  </a:lnTo>
                  <a:lnTo>
                    <a:pt x="5114338" y="1150643"/>
                  </a:lnTo>
                  <a:lnTo>
                    <a:pt x="5167829" y="1141371"/>
                  </a:lnTo>
                  <a:lnTo>
                    <a:pt x="5220298" y="1131860"/>
                  </a:lnTo>
                  <a:lnTo>
                    <a:pt x="5271726" y="1122113"/>
                  </a:lnTo>
                  <a:lnTo>
                    <a:pt x="5322094" y="1112134"/>
                  </a:lnTo>
                  <a:lnTo>
                    <a:pt x="5371382" y="1101927"/>
                  </a:lnTo>
                  <a:lnTo>
                    <a:pt x="5419569" y="1091497"/>
                  </a:lnTo>
                  <a:lnTo>
                    <a:pt x="5466638" y="1080847"/>
                  </a:lnTo>
                  <a:lnTo>
                    <a:pt x="5512567" y="1069981"/>
                  </a:lnTo>
                  <a:lnTo>
                    <a:pt x="5557337" y="1058904"/>
                  </a:lnTo>
                  <a:lnTo>
                    <a:pt x="5600930" y="1047620"/>
                  </a:lnTo>
                  <a:lnTo>
                    <a:pt x="5643324" y="1036132"/>
                  </a:lnTo>
                  <a:lnTo>
                    <a:pt x="5684500" y="1024446"/>
                  </a:lnTo>
                  <a:lnTo>
                    <a:pt x="5724439" y="1012564"/>
                  </a:lnTo>
                  <a:lnTo>
                    <a:pt x="5763122" y="1000491"/>
                  </a:lnTo>
                  <a:lnTo>
                    <a:pt x="5800528" y="988231"/>
                  </a:lnTo>
                  <a:lnTo>
                    <a:pt x="5836637" y="975788"/>
                  </a:lnTo>
                  <a:lnTo>
                    <a:pt x="5904890" y="950369"/>
                  </a:lnTo>
                  <a:lnTo>
                    <a:pt x="5967722" y="924267"/>
                  </a:lnTo>
                  <a:lnTo>
                    <a:pt x="6024977" y="897515"/>
                  </a:lnTo>
                  <a:lnTo>
                    <a:pt x="6076498" y="870145"/>
                  </a:lnTo>
                  <a:lnTo>
                    <a:pt x="6122128" y="842190"/>
                  </a:lnTo>
                  <a:lnTo>
                    <a:pt x="6161709" y="813682"/>
                  </a:lnTo>
                  <a:lnTo>
                    <a:pt x="6195085" y="784654"/>
                  </a:lnTo>
                  <a:lnTo>
                    <a:pt x="6222098" y="755138"/>
                  </a:lnTo>
                  <a:lnTo>
                    <a:pt x="6250346" y="710021"/>
                  </a:lnTo>
                  <a:lnTo>
                    <a:pt x="6263394" y="663989"/>
                  </a:lnTo>
                  <a:lnTo>
                    <a:pt x="6264275" y="648462"/>
                  </a:lnTo>
                  <a:lnTo>
                    <a:pt x="6263394" y="632934"/>
                  </a:lnTo>
                  <a:lnTo>
                    <a:pt x="6250346" y="586903"/>
                  </a:lnTo>
                  <a:lnTo>
                    <a:pt x="6222098" y="541789"/>
                  </a:lnTo>
                  <a:lnTo>
                    <a:pt x="6195085" y="512275"/>
                  </a:lnTo>
                  <a:lnTo>
                    <a:pt x="6161709" y="483249"/>
                  </a:lnTo>
                  <a:lnTo>
                    <a:pt x="6122128" y="454745"/>
                  </a:lnTo>
                  <a:lnTo>
                    <a:pt x="6076498" y="426793"/>
                  </a:lnTo>
                  <a:lnTo>
                    <a:pt x="6024977" y="399427"/>
                  </a:lnTo>
                  <a:lnTo>
                    <a:pt x="5967722" y="372679"/>
                  </a:lnTo>
                  <a:lnTo>
                    <a:pt x="5904890" y="346582"/>
                  </a:lnTo>
                  <a:lnTo>
                    <a:pt x="5836637" y="321168"/>
                  </a:lnTo>
                  <a:lnTo>
                    <a:pt x="5800528" y="308728"/>
                  </a:lnTo>
                  <a:lnTo>
                    <a:pt x="5763122" y="296470"/>
                  </a:lnTo>
                  <a:lnTo>
                    <a:pt x="5724439" y="284400"/>
                  </a:lnTo>
                  <a:lnTo>
                    <a:pt x="5684500" y="272521"/>
                  </a:lnTo>
                  <a:lnTo>
                    <a:pt x="5643324" y="260836"/>
                  </a:lnTo>
                  <a:lnTo>
                    <a:pt x="5600930" y="249352"/>
                  </a:lnTo>
                  <a:lnTo>
                    <a:pt x="5557337" y="238070"/>
                  </a:lnTo>
                  <a:lnTo>
                    <a:pt x="5512567" y="226996"/>
                  </a:lnTo>
                  <a:lnTo>
                    <a:pt x="5466638" y="216133"/>
                  </a:lnTo>
                  <a:lnTo>
                    <a:pt x="5419569" y="205486"/>
                  </a:lnTo>
                  <a:lnTo>
                    <a:pt x="5371382" y="195058"/>
                  </a:lnTo>
                  <a:lnTo>
                    <a:pt x="5322094" y="184854"/>
                  </a:lnTo>
                  <a:lnTo>
                    <a:pt x="5271726" y="174878"/>
                  </a:lnTo>
                  <a:lnTo>
                    <a:pt x="5220298" y="165133"/>
                  </a:lnTo>
                  <a:lnTo>
                    <a:pt x="5167829" y="155625"/>
                  </a:lnTo>
                  <a:lnTo>
                    <a:pt x="5114338" y="146356"/>
                  </a:lnTo>
                  <a:lnTo>
                    <a:pt x="5059846" y="137331"/>
                  </a:lnTo>
                  <a:lnTo>
                    <a:pt x="5004371" y="128554"/>
                  </a:lnTo>
                  <a:lnTo>
                    <a:pt x="4947934" y="120029"/>
                  </a:lnTo>
                  <a:lnTo>
                    <a:pt x="4890555" y="111761"/>
                  </a:lnTo>
                  <a:lnTo>
                    <a:pt x="4832252" y="103752"/>
                  </a:lnTo>
                  <a:lnTo>
                    <a:pt x="4773046" y="96008"/>
                  </a:lnTo>
                  <a:lnTo>
                    <a:pt x="4712955" y="88533"/>
                  </a:lnTo>
                  <a:lnTo>
                    <a:pt x="4652001" y="81329"/>
                  </a:lnTo>
                  <a:lnTo>
                    <a:pt x="4590202" y="74402"/>
                  </a:lnTo>
                  <a:lnTo>
                    <a:pt x="4527578" y="67756"/>
                  </a:lnTo>
                  <a:lnTo>
                    <a:pt x="4464148" y="61394"/>
                  </a:lnTo>
                  <a:lnTo>
                    <a:pt x="4399933" y="55321"/>
                  </a:lnTo>
                  <a:lnTo>
                    <a:pt x="4334951" y="49541"/>
                  </a:lnTo>
                  <a:lnTo>
                    <a:pt x="4269224" y="44057"/>
                  </a:lnTo>
                  <a:lnTo>
                    <a:pt x="4202769" y="38875"/>
                  </a:lnTo>
                  <a:lnTo>
                    <a:pt x="4135607" y="33997"/>
                  </a:lnTo>
                  <a:lnTo>
                    <a:pt x="4067757" y="29428"/>
                  </a:lnTo>
                  <a:lnTo>
                    <a:pt x="3999240" y="25172"/>
                  </a:lnTo>
                  <a:lnTo>
                    <a:pt x="3930074" y="21233"/>
                  </a:lnTo>
                  <a:lnTo>
                    <a:pt x="3860279" y="17616"/>
                  </a:lnTo>
                  <a:lnTo>
                    <a:pt x="3789876" y="14324"/>
                  </a:lnTo>
                  <a:lnTo>
                    <a:pt x="3718883" y="11361"/>
                  </a:lnTo>
                  <a:lnTo>
                    <a:pt x="3647320" y="8731"/>
                  </a:lnTo>
                  <a:lnTo>
                    <a:pt x="3575207" y="6439"/>
                  </a:lnTo>
                  <a:lnTo>
                    <a:pt x="3502563" y="4488"/>
                  </a:lnTo>
                  <a:lnTo>
                    <a:pt x="3429408" y="2883"/>
                  </a:lnTo>
                  <a:lnTo>
                    <a:pt x="3355763" y="1628"/>
                  </a:lnTo>
                  <a:lnTo>
                    <a:pt x="3281645" y="726"/>
                  </a:lnTo>
                  <a:lnTo>
                    <a:pt x="3207075" y="182"/>
                  </a:lnTo>
                  <a:lnTo>
                    <a:pt x="31320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1200" y="333375"/>
              <a:ext cx="6264275" cy="1297305"/>
            </a:xfrm>
            <a:custGeom>
              <a:avLst/>
              <a:gdLst/>
              <a:ahLst/>
              <a:cxnLst/>
              <a:rect l="l" t="t" r="r" b="b"/>
              <a:pathLst>
                <a:path w="6264275" h="1297305">
                  <a:moveTo>
                    <a:pt x="0" y="648462"/>
                  </a:moveTo>
                  <a:lnTo>
                    <a:pt x="7863" y="602150"/>
                  </a:lnTo>
                  <a:lnTo>
                    <a:pt x="31101" y="556718"/>
                  </a:lnTo>
                  <a:lnTo>
                    <a:pt x="69183" y="512275"/>
                  </a:lnTo>
                  <a:lnTo>
                    <a:pt x="102556" y="483249"/>
                  </a:lnTo>
                  <a:lnTo>
                    <a:pt x="142135" y="454745"/>
                  </a:lnTo>
                  <a:lnTo>
                    <a:pt x="187761" y="426793"/>
                  </a:lnTo>
                  <a:lnTo>
                    <a:pt x="239278" y="399427"/>
                  </a:lnTo>
                  <a:lnTo>
                    <a:pt x="296528" y="372679"/>
                  </a:lnTo>
                  <a:lnTo>
                    <a:pt x="359356" y="346582"/>
                  </a:lnTo>
                  <a:lnTo>
                    <a:pt x="427604" y="321168"/>
                  </a:lnTo>
                  <a:lnTo>
                    <a:pt x="463711" y="308728"/>
                  </a:lnTo>
                  <a:lnTo>
                    <a:pt x="501114" y="296470"/>
                  </a:lnTo>
                  <a:lnTo>
                    <a:pt x="539794" y="284400"/>
                  </a:lnTo>
                  <a:lnTo>
                    <a:pt x="579731" y="272521"/>
                  </a:lnTo>
                  <a:lnTo>
                    <a:pt x="620905" y="260836"/>
                  </a:lnTo>
                  <a:lnTo>
                    <a:pt x="663296" y="249352"/>
                  </a:lnTo>
                  <a:lnTo>
                    <a:pt x="706885" y="238070"/>
                  </a:lnTo>
                  <a:lnTo>
                    <a:pt x="751653" y="226996"/>
                  </a:lnTo>
                  <a:lnTo>
                    <a:pt x="797580" y="216133"/>
                  </a:lnTo>
                  <a:lnTo>
                    <a:pt x="844645" y="205486"/>
                  </a:lnTo>
                  <a:lnTo>
                    <a:pt x="892830" y="195058"/>
                  </a:lnTo>
                  <a:lnTo>
                    <a:pt x="942115" y="184854"/>
                  </a:lnTo>
                  <a:lnTo>
                    <a:pt x="992480" y="174878"/>
                  </a:lnTo>
                  <a:lnTo>
                    <a:pt x="1043906" y="165133"/>
                  </a:lnTo>
                  <a:lnTo>
                    <a:pt x="1096372" y="155625"/>
                  </a:lnTo>
                  <a:lnTo>
                    <a:pt x="1149860" y="146356"/>
                  </a:lnTo>
                  <a:lnTo>
                    <a:pt x="1204350" y="137331"/>
                  </a:lnTo>
                  <a:lnTo>
                    <a:pt x="1259822" y="128554"/>
                  </a:lnTo>
                  <a:lnTo>
                    <a:pt x="1316256" y="120029"/>
                  </a:lnTo>
                  <a:lnTo>
                    <a:pt x="1373633" y="111761"/>
                  </a:lnTo>
                  <a:lnTo>
                    <a:pt x="1431933" y="103752"/>
                  </a:lnTo>
                  <a:lnTo>
                    <a:pt x="1491137" y="96008"/>
                  </a:lnTo>
                  <a:lnTo>
                    <a:pt x="1551225" y="88533"/>
                  </a:lnTo>
                  <a:lnTo>
                    <a:pt x="1612177" y="81329"/>
                  </a:lnTo>
                  <a:lnTo>
                    <a:pt x="1673973" y="74402"/>
                  </a:lnTo>
                  <a:lnTo>
                    <a:pt x="1736595" y="67756"/>
                  </a:lnTo>
                  <a:lnTo>
                    <a:pt x="1800022" y="61394"/>
                  </a:lnTo>
                  <a:lnTo>
                    <a:pt x="1864236" y="55321"/>
                  </a:lnTo>
                  <a:lnTo>
                    <a:pt x="1929215" y="49541"/>
                  </a:lnTo>
                  <a:lnTo>
                    <a:pt x="1994941" y="44057"/>
                  </a:lnTo>
                  <a:lnTo>
                    <a:pt x="2061394" y="38875"/>
                  </a:lnTo>
                  <a:lnTo>
                    <a:pt x="2128554" y="33997"/>
                  </a:lnTo>
                  <a:lnTo>
                    <a:pt x="2196402" y="29428"/>
                  </a:lnTo>
                  <a:lnTo>
                    <a:pt x="2264917" y="25172"/>
                  </a:lnTo>
                  <a:lnTo>
                    <a:pt x="2334082" y="21233"/>
                  </a:lnTo>
                  <a:lnTo>
                    <a:pt x="2403875" y="17616"/>
                  </a:lnTo>
                  <a:lnTo>
                    <a:pt x="2474277" y="14324"/>
                  </a:lnTo>
                  <a:lnTo>
                    <a:pt x="2545269" y="11361"/>
                  </a:lnTo>
                  <a:lnTo>
                    <a:pt x="2616831" y="8731"/>
                  </a:lnTo>
                  <a:lnTo>
                    <a:pt x="2688943" y="6439"/>
                  </a:lnTo>
                  <a:lnTo>
                    <a:pt x="2761586" y="4488"/>
                  </a:lnTo>
                  <a:lnTo>
                    <a:pt x="2834740" y="2883"/>
                  </a:lnTo>
                  <a:lnTo>
                    <a:pt x="2908385" y="1628"/>
                  </a:lnTo>
                  <a:lnTo>
                    <a:pt x="2982502" y="726"/>
                  </a:lnTo>
                  <a:lnTo>
                    <a:pt x="3057072" y="182"/>
                  </a:lnTo>
                  <a:lnTo>
                    <a:pt x="3132074" y="0"/>
                  </a:lnTo>
                  <a:lnTo>
                    <a:pt x="3207075" y="182"/>
                  </a:lnTo>
                  <a:lnTo>
                    <a:pt x="3281645" y="726"/>
                  </a:lnTo>
                  <a:lnTo>
                    <a:pt x="3355763" y="1628"/>
                  </a:lnTo>
                  <a:lnTo>
                    <a:pt x="3429408" y="2883"/>
                  </a:lnTo>
                  <a:lnTo>
                    <a:pt x="3502563" y="4488"/>
                  </a:lnTo>
                  <a:lnTo>
                    <a:pt x="3575207" y="6439"/>
                  </a:lnTo>
                  <a:lnTo>
                    <a:pt x="3647320" y="8731"/>
                  </a:lnTo>
                  <a:lnTo>
                    <a:pt x="3718883" y="11361"/>
                  </a:lnTo>
                  <a:lnTo>
                    <a:pt x="3789876" y="14324"/>
                  </a:lnTo>
                  <a:lnTo>
                    <a:pt x="3860279" y="17616"/>
                  </a:lnTo>
                  <a:lnTo>
                    <a:pt x="3930074" y="21233"/>
                  </a:lnTo>
                  <a:lnTo>
                    <a:pt x="3999240" y="25172"/>
                  </a:lnTo>
                  <a:lnTo>
                    <a:pt x="4067757" y="29428"/>
                  </a:lnTo>
                  <a:lnTo>
                    <a:pt x="4135607" y="33997"/>
                  </a:lnTo>
                  <a:lnTo>
                    <a:pt x="4202769" y="38875"/>
                  </a:lnTo>
                  <a:lnTo>
                    <a:pt x="4269224" y="44057"/>
                  </a:lnTo>
                  <a:lnTo>
                    <a:pt x="4334951" y="49541"/>
                  </a:lnTo>
                  <a:lnTo>
                    <a:pt x="4399933" y="55321"/>
                  </a:lnTo>
                  <a:lnTo>
                    <a:pt x="4464148" y="61394"/>
                  </a:lnTo>
                  <a:lnTo>
                    <a:pt x="4527578" y="67756"/>
                  </a:lnTo>
                  <a:lnTo>
                    <a:pt x="4590202" y="74402"/>
                  </a:lnTo>
                  <a:lnTo>
                    <a:pt x="4652001" y="81329"/>
                  </a:lnTo>
                  <a:lnTo>
                    <a:pt x="4712955" y="88533"/>
                  </a:lnTo>
                  <a:lnTo>
                    <a:pt x="4773046" y="96008"/>
                  </a:lnTo>
                  <a:lnTo>
                    <a:pt x="4832252" y="103752"/>
                  </a:lnTo>
                  <a:lnTo>
                    <a:pt x="4890555" y="111761"/>
                  </a:lnTo>
                  <a:lnTo>
                    <a:pt x="4947934" y="120029"/>
                  </a:lnTo>
                  <a:lnTo>
                    <a:pt x="5004371" y="128554"/>
                  </a:lnTo>
                  <a:lnTo>
                    <a:pt x="5059846" y="137331"/>
                  </a:lnTo>
                  <a:lnTo>
                    <a:pt x="5114338" y="146356"/>
                  </a:lnTo>
                  <a:lnTo>
                    <a:pt x="5167829" y="155625"/>
                  </a:lnTo>
                  <a:lnTo>
                    <a:pt x="5220298" y="165133"/>
                  </a:lnTo>
                  <a:lnTo>
                    <a:pt x="5271726" y="174878"/>
                  </a:lnTo>
                  <a:lnTo>
                    <a:pt x="5322094" y="184854"/>
                  </a:lnTo>
                  <a:lnTo>
                    <a:pt x="5371382" y="195058"/>
                  </a:lnTo>
                  <a:lnTo>
                    <a:pt x="5419569" y="205486"/>
                  </a:lnTo>
                  <a:lnTo>
                    <a:pt x="5466638" y="216133"/>
                  </a:lnTo>
                  <a:lnTo>
                    <a:pt x="5512567" y="226996"/>
                  </a:lnTo>
                  <a:lnTo>
                    <a:pt x="5557337" y="238070"/>
                  </a:lnTo>
                  <a:lnTo>
                    <a:pt x="5600930" y="249352"/>
                  </a:lnTo>
                  <a:lnTo>
                    <a:pt x="5643324" y="260836"/>
                  </a:lnTo>
                  <a:lnTo>
                    <a:pt x="5684500" y="272521"/>
                  </a:lnTo>
                  <a:lnTo>
                    <a:pt x="5724439" y="284400"/>
                  </a:lnTo>
                  <a:lnTo>
                    <a:pt x="5763122" y="296470"/>
                  </a:lnTo>
                  <a:lnTo>
                    <a:pt x="5800528" y="308728"/>
                  </a:lnTo>
                  <a:lnTo>
                    <a:pt x="5836637" y="321168"/>
                  </a:lnTo>
                  <a:lnTo>
                    <a:pt x="5904890" y="346582"/>
                  </a:lnTo>
                  <a:lnTo>
                    <a:pt x="5967722" y="372679"/>
                  </a:lnTo>
                  <a:lnTo>
                    <a:pt x="6024977" y="399427"/>
                  </a:lnTo>
                  <a:lnTo>
                    <a:pt x="6076498" y="426793"/>
                  </a:lnTo>
                  <a:lnTo>
                    <a:pt x="6122128" y="454745"/>
                  </a:lnTo>
                  <a:lnTo>
                    <a:pt x="6161709" y="483249"/>
                  </a:lnTo>
                  <a:lnTo>
                    <a:pt x="6195085" y="512275"/>
                  </a:lnTo>
                  <a:lnTo>
                    <a:pt x="6222098" y="541789"/>
                  </a:lnTo>
                  <a:lnTo>
                    <a:pt x="6250346" y="586903"/>
                  </a:lnTo>
                  <a:lnTo>
                    <a:pt x="6263394" y="632934"/>
                  </a:lnTo>
                  <a:lnTo>
                    <a:pt x="6264275" y="648462"/>
                  </a:lnTo>
                  <a:lnTo>
                    <a:pt x="6263394" y="663989"/>
                  </a:lnTo>
                  <a:lnTo>
                    <a:pt x="6250346" y="710021"/>
                  </a:lnTo>
                  <a:lnTo>
                    <a:pt x="6222098" y="755138"/>
                  </a:lnTo>
                  <a:lnTo>
                    <a:pt x="6195085" y="784654"/>
                  </a:lnTo>
                  <a:lnTo>
                    <a:pt x="6161709" y="813682"/>
                  </a:lnTo>
                  <a:lnTo>
                    <a:pt x="6122128" y="842190"/>
                  </a:lnTo>
                  <a:lnTo>
                    <a:pt x="6076498" y="870145"/>
                  </a:lnTo>
                  <a:lnTo>
                    <a:pt x="6024977" y="897515"/>
                  </a:lnTo>
                  <a:lnTo>
                    <a:pt x="5967722" y="924267"/>
                  </a:lnTo>
                  <a:lnTo>
                    <a:pt x="5904890" y="950369"/>
                  </a:lnTo>
                  <a:lnTo>
                    <a:pt x="5836637" y="975788"/>
                  </a:lnTo>
                  <a:lnTo>
                    <a:pt x="5800528" y="988231"/>
                  </a:lnTo>
                  <a:lnTo>
                    <a:pt x="5763122" y="1000491"/>
                  </a:lnTo>
                  <a:lnTo>
                    <a:pt x="5724439" y="1012564"/>
                  </a:lnTo>
                  <a:lnTo>
                    <a:pt x="5684500" y="1024446"/>
                  </a:lnTo>
                  <a:lnTo>
                    <a:pt x="5643324" y="1036132"/>
                  </a:lnTo>
                  <a:lnTo>
                    <a:pt x="5600930" y="1047620"/>
                  </a:lnTo>
                  <a:lnTo>
                    <a:pt x="5557337" y="1058904"/>
                  </a:lnTo>
                  <a:lnTo>
                    <a:pt x="5512567" y="1069981"/>
                  </a:lnTo>
                  <a:lnTo>
                    <a:pt x="5466638" y="1080847"/>
                  </a:lnTo>
                  <a:lnTo>
                    <a:pt x="5419569" y="1091497"/>
                  </a:lnTo>
                  <a:lnTo>
                    <a:pt x="5371382" y="1101927"/>
                  </a:lnTo>
                  <a:lnTo>
                    <a:pt x="5322094" y="1112134"/>
                  </a:lnTo>
                  <a:lnTo>
                    <a:pt x="5271726" y="1122113"/>
                  </a:lnTo>
                  <a:lnTo>
                    <a:pt x="5220298" y="1131860"/>
                  </a:lnTo>
                  <a:lnTo>
                    <a:pt x="5167829" y="1141371"/>
                  </a:lnTo>
                  <a:lnTo>
                    <a:pt x="5114338" y="1150643"/>
                  </a:lnTo>
                  <a:lnTo>
                    <a:pt x="5059846" y="1159671"/>
                  </a:lnTo>
                  <a:lnTo>
                    <a:pt x="5004371" y="1168450"/>
                  </a:lnTo>
                  <a:lnTo>
                    <a:pt x="4947934" y="1176977"/>
                  </a:lnTo>
                  <a:lnTo>
                    <a:pt x="4890555" y="1185249"/>
                  </a:lnTo>
                  <a:lnTo>
                    <a:pt x="4832252" y="1193260"/>
                  </a:lnTo>
                  <a:lnTo>
                    <a:pt x="4773046" y="1201006"/>
                  </a:lnTo>
                  <a:lnTo>
                    <a:pt x="4712955" y="1208484"/>
                  </a:lnTo>
                  <a:lnTo>
                    <a:pt x="4652001" y="1215690"/>
                  </a:lnTo>
                  <a:lnTo>
                    <a:pt x="4590202" y="1222619"/>
                  </a:lnTo>
                  <a:lnTo>
                    <a:pt x="4527578" y="1229268"/>
                  </a:lnTo>
                  <a:lnTo>
                    <a:pt x="4464148" y="1235632"/>
                  </a:lnTo>
                  <a:lnTo>
                    <a:pt x="4399933" y="1241707"/>
                  </a:lnTo>
                  <a:lnTo>
                    <a:pt x="4334951" y="1247490"/>
                  </a:lnTo>
                  <a:lnTo>
                    <a:pt x="4269224" y="1252975"/>
                  </a:lnTo>
                  <a:lnTo>
                    <a:pt x="4202769" y="1258160"/>
                  </a:lnTo>
                  <a:lnTo>
                    <a:pt x="4135607" y="1263040"/>
                  </a:lnTo>
                  <a:lnTo>
                    <a:pt x="4067757" y="1267610"/>
                  </a:lnTo>
                  <a:lnTo>
                    <a:pt x="3999240" y="1271868"/>
                  </a:lnTo>
                  <a:lnTo>
                    <a:pt x="3930074" y="1275808"/>
                  </a:lnTo>
                  <a:lnTo>
                    <a:pt x="3860279" y="1279427"/>
                  </a:lnTo>
                  <a:lnTo>
                    <a:pt x="3789876" y="1282720"/>
                  </a:lnTo>
                  <a:lnTo>
                    <a:pt x="3718883" y="1285685"/>
                  </a:lnTo>
                  <a:lnTo>
                    <a:pt x="3647320" y="1288315"/>
                  </a:lnTo>
                  <a:lnTo>
                    <a:pt x="3575207" y="1290608"/>
                  </a:lnTo>
                  <a:lnTo>
                    <a:pt x="3502563" y="1292560"/>
                  </a:lnTo>
                  <a:lnTo>
                    <a:pt x="3429408" y="1294166"/>
                  </a:lnTo>
                  <a:lnTo>
                    <a:pt x="3355763" y="1295422"/>
                  </a:lnTo>
                  <a:lnTo>
                    <a:pt x="3281645" y="1296324"/>
                  </a:lnTo>
                  <a:lnTo>
                    <a:pt x="3207075" y="1296868"/>
                  </a:lnTo>
                  <a:lnTo>
                    <a:pt x="3132074" y="1297051"/>
                  </a:lnTo>
                  <a:lnTo>
                    <a:pt x="3057072" y="1296868"/>
                  </a:lnTo>
                  <a:lnTo>
                    <a:pt x="2982502" y="1296324"/>
                  </a:lnTo>
                  <a:lnTo>
                    <a:pt x="2908385" y="1295422"/>
                  </a:lnTo>
                  <a:lnTo>
                    <a:pt x="2834740" y="1294166"/>
                  </a:lnTo>
                  <a:lnTo>
                    <a:pt x="2761586" y="1292560"/>
                  </a:lnTo>
                  <a:lnTo>
                    <a:pt x="2688943" y="1290608"/>
                  </a:lnTo>
                  <a:lnTo>
                    <a:pt x="2616831" y="1288315"/>
                  </a:lnTo>
                  <a:lnTo>
                    <a:pt x="2545269" y="1285685"/>
                  </a:lnTo>
                  <a:lnTo>
                    <a:pt x="2474277" y="1282720"/>
                  </a:lnTo>
                  <a:lnTo>
                    <a:pt x="2403875" y="1279427"/>
                  </a:lnTo>
                  <a:lnTo>
                    <a:pt x="2334082" y="1275808"/>
                  </a:lnTo>
                  <a:lnTo>
                    <a:pt x="2264917" y="1271868"/>
                  </a:lnTo>
                  <a:lnTo>
                    <a:pt x="2196402" y="1267610"/>
                  </a:lnTo>
                  <a:lnTo>
                    <a:pt x="2128554" y="1263040"/>
                  </a:lnTo>
                  <a:lnTo>
                    <a:pt x="2061394" y="1258160"/>
                  </a:lnTo>
                  <a:lnTo>
                    <a:pt x="1994941" y="1252975"/>
                  </a:lnTo>
                  <a:lnTo>
                    <a:pt x="1929215" y="1247490"/>
                  </a:lnTo>
                  <a:lnTo>
                    <a:pt x="1864236" y="1241707"/>
                  </a:lnTo>
                  <a:lnTo>
                    <a:pt x="1800022" y="1235632"/>
                  </a:lnTo>
                  <a:lnTo>
                    <a:pt x="1736595" y="1229268"/>
                  </a:lnTo>
                  <a:lnTo>
                    <a:pt x="1673973" y="1222619"/>
                  </a:lnTo>
                  <a:lnTo>
                    <a:pt x="1612177" y="1215690"/>
                  </a:lnTo>
                  <a:lnTo>
                    <a:pt x="1551225" y="1208484"/>
                  </a:lnTo>
                  <a:lnTo>
                    <a:pt x="1491137" y="1201006"/>
                  </a:lnTo>
                  <a:lnTo>
                    <a:pt x="1431933" y="1193260"/>
                  </a:lnTo>
                  <a:lnTo>
                    <a:pt x="1373633" y="1185249"/>
                  </a:lnTo>
                  <a:lnTo>
                    <a:pt x="1316256" y="1176977"/>
                  </a:lnTo>
                  <a:lnTo>
                    <a:pt x="1259822" y="1168450"/>
                  </a:lnTo>
                  <a:lnTo>
                    <a:pt x="1204350" y="1159671"/>
                  </a:lnTo>
                  <a:lnTo>
                    <a:pt x="1149860" y="1150643"/>
                  </a:lnTo>
                  <a:lnTo>
                    <a:pt x="1096372" y="1141371"/>
                  </a:lnTo>
                  <a:lnTo>
                    <a:pt x="1043906" y="1131860"/>
                  </a:lnTo>
                  <a:lnTo>
                    <a:pt x="992480" y="1122113"/>
                  </a:lnTo>
                  <a:lnTo>
                    <a:pt x="942115" y="1112134"/>
                  </a:lnTo>
                  <a:lnTo>
                    <a:pt x="892830" y="1101927"/>
                  </a:lnTo>
                  <a:lnTo>
                    <a:pt x="844645" y="1091497"/>
                  </a:lnTo>
                  <a:lnTo>
                    <a:pt x="797580" y="1080847"/>
                  </a:lnTo>
                  <a:lnTo>
                    <a:pt x="751653" y="1069981"/>
                  </a:lnTo>
                  <a:lnTo>
                    <a:pt x="706885" y="1058904"/>
                  </a:lnTo>
                  <a:lnTo>
                    <a:pt x="663296" y="1047620"/>
                  </a:lnTo>
                  <a:lnTo>
                    <a:pt x="620905" y="1036132"/>
                  </a:lnTo>
                  <a:lnTo>
                    <a:pt x="579731" y="1024446"/>
                  </a:lnTo>
                  <a:lnTo>
                    <a:pt x="539794" y="1012564"/>
                  </a:lnTo>
                  <a:lnTo>
                    <a:pt x="501114" y="1000491"/>
                  </a:lnTo>
                  <a:lnTo>
                    <a:pt x="463711" y="988231"/>
                  </a:lnTo>
                  <a:lnTo>
                    <a:pt x="427604" y="975788"/>
                  </a:lnTo>
                  <a:lnTo>
                    <a:pt x="359356" y="950369"/>
                  </a:lnTo>
                  <a:lnTo>
                    <a:pt x="296528" y="924267"/>
                  </a:lnTo>
                  <a:lnTo>
                    <a:pt x="239278" y="897515"/>
                  </a:lnTo>
                  <a:lnTo>
                    <a:pt x="187761" y="870145"/>
                  </a:lnTo>
                  <a:lnTo>
                    <a:pt x="142135" y="842190"/>
                  </a:lnTo>
                  <a:lnTo>
                    <a:pt x="102556" y="813682"/>
                  </a:lnTo>
                  <a:lnTo>
                    <a:pt x="69183" y="784654"/>
                  </a:lnTo>
                  <a:lnTo>
                    <a:pt x="42172" y="755138"/>
                  </a:lnTo>
                  <a:lnTo>
                    <a:pt x="13927" y="710021"/>
                  </a:lnTo>
                  <a:lnTo>
                    <a:pt x="880" y="663989"/>
                  </a:lnTo>
                  <a:lnTo>
                    <a:pt x="0" y="64846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3400" y="413130"/>
            <a:ext cx="3079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Медико-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тактическая характеристика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(обстановка)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53051" y="2565400"/>
            <a:ext cx="4184650" cy="1358900"/>
            <a:chOff x="4853051" y="2565400"/>
            <a:chExt cx="4184650" cy="1358900"/>
          </a:xfrm>
        </p:grpSpPr>
        <p:sp>
          <p:nvSpPr>
            <p:cNvPr id="12" name="object 12"/>
            <p:cNvSpPr/>
            <p:nvPr/>
          </p:nvSpPr>
          <p:spPr>
            <a:xfrm>
              <a:off x="4859401" y="2571750"/>
              <a:ext cx="4171950" cy="1346200"/>
            </a:xfrm>
            <a:custGeom>
              <a:avLst/>
              <a:gdLst/>
              <a:ahLst/>
              <a:cxnLst/>
              <a:rect l="l" t="t" r="r" b="b"/>
              <a:pathLst>
                <a:path w="4171950" h="1346200">
                  <a:moveTo>
                    <a:pt x="2085975" y="0"/>
                  </a:moveTo>
                  <a:lnTo>
                    <a:pt x="2015714" y="374"/>
                  </a:lnTo>
                  <a:lnTo>
                    <a:pt x="1946035" y="1490"/>
                  </a:lnTo>
                  <a:lnTo>
                    <a:pt x="1876975" y="3335"/>
                  </a:lnTo>
                  <a:lnTo>
                    <a:pt x="1808570" y="5899"/>
                  </a:lnTo>
                  <a:lnTo>
                    <a:pt x="1740857" y="9168"/>
                  </a:lnTo>
                  <a:lnTo>
                    <a:pt x="1673872" y="13131"/>
                  </a:lnTo>
                  <a:lnTo>
                    <a:pt x="1607651" y="17777"/>
                  </a:lnTo>
                  <a:lnTo>
                    <a:pt x="1542231" y="23094"/>
                  </a:lnTo>
                  <a:lnTo>
                    <a:pt x="1477648" y="29069"/>
                  </a:lnTo>
                  <a:lnTo>
                    <a:pt x="1413940" y="35692"/>
                  </a:lnTo>
                  <a:lnTo>
                    <a:pt x="1351142" y="42949"/>
                  </a:lnTo>
                  <a:lnTo>
                    <a:pt x="1289291" y="50831"/>
                  </a:lnTo>
                  <a:lnTo>
                    <a:pt x="1228423" y="59324"/>
                  </a:lnTo>
                  <a:lnTo>
                    <a:pt x="1168575" y="68417"/>
                  </a:lnTo>
                  <a:lnTo>
                    <a:pt x="1109784" y="78098"/>
                  </a:lnTo>
                  <a:lnTo>
                    <a:pt x="1052086" y="88355"/>
                  </a:lnTo>
                  <a:lnTo>
                    <a:pt x="995517" y="99177"/>
                  </a:lnTo>
                  <a:lnTo>
                    <a:pt x="940114" y="110552"/>
                  </a:lnTo>
                  <a:lnTo>
                    <a:pt x="885913" y="122468"/>
                  </a:lnTo>
                  <a:lnTo>
                    <a:pt x="832951" y="134914"/>
                  </a:lnTo>
                  <a:lnTo>
                    <a:pt x="781265" y="147876"/>
                  </a:lnTo>
                  <a:lnTo>
                    <a:pt x="730890" y="161345"/>
                  </a:lnTo>
                  <a:lnTo>
                    <a:pt x="681864" y="175307"/>
                  </a:lnTo>
                  <a:lnTo>
                    <a:pt x="634223" y="189752"/>
                  </a:lnTo>
                  <a:lnTo>
                    <a:pt x="588003" y="204667"/>
                  </a:lnTo>
                  <a:lnTo>
                    <a:pt x="543241" y="220040"/>
                  </a:lnTo>
                  <a:lnTo>
                    <a:pt x="499973" y="235860"/>
                  </a:lnTo>
                  <a:lnTo>
                    <a:pt x="458236" y="252116"/>
                  </a:lnTo>
                  <a:lnTo>
                    <a:pt x="418066" y="268794"/>
                  </a:lnTo>
                  <a:lnTo>
                    <a:pt x="379500" y="285884"/>
                  </a:lnTo>
                  <a:lnTo>
                    <a:pt x="342574" y="303374"/>
                  </a:lnTo>
                  <a:lnTo>
                    <a:pt x="307326" y="321251"/>
                  </a:lnTo>
                  <a:lnTo>
                    <a:pt x="273790" y="339505"/>
                  </a:lnTo>
                  <a:lnTo>
                    <a:pt x="212004" y="377093"/>
                  </a:lnTo>
                  <a:lnTo>
                    <a:pt x="157510" y="416045"/>
                  </a:lnTo>
                  <a:lnTo>
                    <a:pt x="110598" y="456265"/>
                  </a:lnTo>
                  <a:lnTo>
                    <a:pt x="71561" y="497660"/>
                  </a:lnTo>
                  <a:lnTo>
                    <a:pt x="40691" y="540135"/>
                  </a:lnTo>
                  <a:lnTo>
                    <a:pt x="18279" y="583596"/>
                  </a:lnTo>
                  <a:lnTo>
                    <a:pt x="4618" y="627949"/>
                  </a:lnTo>
                  <a:lnTo>
                    <a:pt x="0" y="673100"/>
                  </a:lnTo>
                  <a:lnTo>
                    <a:pt x="1160" y="695769"/>
                  </a:lnTo>
                  <a:lnTo>
                    <a:pt x="10337" y="740532"/>
                  </a:lnTo>
                  <a:lnTo>
                    <a:pt x="28409" y="784451"/>
                  </a:lnTo>
                  <a:lnTo>
                    <a:pt x="55087" y="827431"/>
                  </a:lnTo>
                  <a:lnTo>
                    <a:pt x="90077" y="869378"/>
                  </a:lnTo>
                  <a:lnTo>
                    <a:pt x="133088" y="910197"/>
                  </a:lnTo>
                  <a:lnTo>
                    <a:pt x="183827" y="949795"/>
                  </a:lnTo>
                  <a:lnTo>
                    <a:pt x="242004" y="988076"/>
                  </a:lnTo>
                  <a:lnTo>
                    <a:pt x="307326" y="1024948"/>
                  </a:lnTo>
                  <a:lnTo>
                    <a:pt x="342574" y="1042825"/>
                  </a:lnTo>
                  <a:lnTo>
                    <a:pt x="379500" y="1060315"/>
                  </a:lnTo>
                  <a:lnTo>
                    <a:pt x="418066" y="1077405"/>
                  </a:lnTo>
                  <a:lnTo>
                    <a:pt x="458236" y="1094083"/>
                  </a:lnTo>
                  <a:lnTo>
                    <a:pt x="499973" y="1110339"/>
                  </a:lnTo>
                  <a:lnTo>
                    <a:pt x="543241" y="1126159"/>
                  </a:lnTo>
                  <a:lnTo>
                    <a:pt x="588003" y="1141532"/>
                  </a:lnTo>
                  <a:lnTo>
                    <a:pt x="634223" y="1156447"/>
                  </a:lnTo>
                  <a:lnTo>
                    <a:pt x="681864" y="1170892"/>
                  </a:lnTo>
                  <a:lnTo>
                    <a:pt x="730890" y="1184854"/>
                  </a:lnTo>
                  <a:lnTo>
                    <a:pt x="781265" y="1198323"/>
                  </a:lnTo>
                  <a:lnTo>
                    <a:pt x="832951" y="1211285"/>
                  </a:lnTo>
                  <a:lnTo>
                    <a:pt x="885913" y="1223731"/>
                  </a:lnTo>
                  <a:lnTo>
                    <a:pt x="940114" y="1235647"/>
                  </a:lnTo>
                  <a:lnTo>
                    <a:pt x="995517" y="1247022"/>
                  </a:lnTo>
                  <a:lnTo>
                    <a:pt x="1052086" y="1257844"/>
                  </a:lnTo>
                  <a:lnTo>
                    <a:pt x="1109784" y="1268101"/>
                  </a:lnTo>
                  <a:lnTo>
                    <a:pt x="1168575" y="1277782"/>
                  </a:lnTo>
                  <a:lnTo>
                    <a:pt x="1228423" y="1286875"/>
                  </a:lnTo>
                  <a:lnTo>
                    <a:pt x="1289291" y="1295368"/>
                  </a:lnTo>
                  <a:lnTo>
                    <a:pt x="1351142" y="1303250"/>
                  </a:lnTo>
                  <a:lnTo>
                    <a:pt x="1413940" y="1310507"/>
                  </a:lnTo>
                  <a:lnTo>
                    <a:pt x="1477648" y="1317130"/>
                  </a:lnTo>
                  <a:lnTo>
                    <a:pt x="1542231" y="1323105"/>
                  </a:lnTo>
                  <a:lnTo>
                    <a:pt x="1607651" y="1328422"/>
                  </a:lnTo>
                  <a:lnTo>
                    <a:pt x="1673872" y="1333068"/>
                  </a:lnTo>
                  <a:lnTo>
                    <a:pt x="1740857" y="1337031"/>
                  </a:lnTo>
                  <a:lnTo>
                    <a:pt x="1808570" y="1340300"/>
                  </a:lnTo>
                  <a:lnTo>
                    <a:pt x="1876975" y="1342864"/>
                  </a:lnTo>
                  <a:lnTo>
                    <a:pt x="1946035" y="1344709"/>
                  </a:lnTo>
                  <a:lnTo>
                    <a:pt x="2015714" y="1345825"/>
                  </a:lnTo>
                  <a:lnTo>
                    <a:pt x="2085975" y="1346200"/>
                  </a:lnTo>
                  <a:lnTo>
                    <a:pt x="2156228" y="1345825"/>
                  </a:lnTo>
                  <a:lnTo>
                    <a:pt x="2225899" y="1344709"/>
                  </a:lnTo>
                  <a:lnTo>
                    <a:pt x="2294953" y="1342864"/>
                  </a:lnTo>
                  <a:lnTo>
                    <a:pt x="2363352" y="1340300"/>
                  </a:lnTo>
                  <a:lnTo>
                    <a:pt x="2431061" y="1337031"/>
                  </a:lnTo>
                  <a:lnTo>
                    <a:pt x="2498041" y="1333068"/>
                  </a:lnTo>
                  <a:lnTo>
                    <a:pt x="2564258" y="1328422"/>
                  </a:lnTo>
                  <a:lnTo>
                    <a:pt x="2629675" y="1323105"/>
                  </a:lnTo>
                  <a:lnTo>
                    <a:pt x="2694254" y="1317130"/>
                  </a:lnTo>
                  <a:lnTo>
                    <a:pt x="2757960" y="1310507"/>
                  </a:lnTo>
                  <a:lnTo>
                    <a:pt x="2820756" y="1303250"/>
                  </a:lnTo>
                  <a:lnTo>
                    <a:pt x="2882605" y="1295368"/>
                  </a:lnTo>
                  <a:lnTo>
                    <a:pt x="2943471" y="1286875"/>
                  </a:lnTo>
                  <a:lnTo>
                    <a:pt x="3003318" y="1277782"/>
                  </a:lnTo>
                  <a:lnTo>
                    <a:pt x="3062109" y="1268101"/>
                  </a:lnTo>
                  <a:lnTo>
                    <a:pt x="3119807" y="1257844"/>
                  </a:lnTo>
                  <a:lnTo>
                    <a:pt x="3176376" y="1247022"/>
                  </a:lnTo>
                  <a:lnTo>
                    <a:pt x="3231779" y="1235647"/>
                  </a:lnTo>
                  <a:lnTo>
                    <a:pt x="3285980" y="1223731"/>
                  </a:lnTo>
                  <a:lnTo>
                    <a:pt x="3338943" y="1211285"/>
                  </a:lnTo>
                  <a:lnTo>
                    <a:pt x="3390631" y="1198323"/>
                  </a:lnTo>
                  <a:lnTo>
                    <a:pt x="3441007" y="1184854"/>
                  </a:lnTo>
                  <a:lnTo>
                    <a:pt x="3490034" y="1170892"/>
                  </a:lnTo>
                  <a:lnTo>
                    <a:pt x="3537677" y="1156447"/>
                  </a:lnTo>
                  <a:lnTo>
                    <a:pt x="3583899" y="1141532"/>
                  </a:lnTo>
                  <a:lnTo>
                    <a:pt x="3628664" y="1126159"/>
                  </a:lnTo>
                  <a:lnTo>
                    <a:pt x="3671934" y="1110339"/>
                  </a:lnTo>
                  <a:lnTo>
                    <a:pt x="3713673" y="1094083"/>
                  </a:lnTo>
                  <a:lnTo>
                    <a:pt x="3753845" y="1077405"/>
                  </a:lnTo>
                  <a:lnTo>
                    <a:pt x="3792414" y="1060315"/>
                  </a:lnTo>
                  <a:lnTo>
                    <a:pt x="3829342" y="1042825"/>
                  </a:lnTo>
                  <a:lnTo>
                    <a:pt x="3864594" y="1024948"/>
                  </a:lnTo>
                  <a:lnTo>
                    <a:pt x="3898132" y="1006694"/>
                  </a:lnTo>
                  <a:lnTo>
                    <a:pt x="3959922" y="969106"/>
                  </a:lnTo>
                  <a:lnTo>
                    <a:pt x="4014422" y="930154"/>
                  </a:lnTo>
                  <a:lnTo>
                    <a:pt x="4061338" y="889934"/>
                  </a:lnTo>
                  <a:lnTo>
                    <a:pt x="4100380" y="848539"/>
                  </a:lnTo>
                  <a:lnTo>
                    <a:pt x="4131253" y="806064"/>
                  </a:lnTo>
                  <a:lnTo>
                    <a:pt x="4153668" y="762603"/>
                  </a:lnTo>
                  <a:lnTo>
                    <a:pt x="4167330" y="718250"/>
                  </a:lnTo>
                  <a:lnTo>
                    <a:pt x="4171950" y="673100"/>
                  </a:lnTo>
                  <a:lnTo>
                    <a:pt x="4170789" y="650430"/>
                  </a:lnTo>
                  <a:lnTo>
                    <a:pt x="4161611" y="605667"/>
                  </a:lnTo>
                  <a:lnTo>
                    <a:pt x="4143536" y="561748"/>
                  </a:lnTo>
                  <a:lnTo>
                    <a:pt x="4116856" y="518768"/>
                  </a:lnTo>
                  <a:lnTo>
                    <a:pt x="4081862" y="476821"/>
                  </a:lnTo>
                  <a:lnTo>
                    <a:pt x="4038846" y="436002"/>
                  </a:lnTo>
                  <a:lnTo>
                    <a:pt x="3988102" y="396404"/>
                  </a:lnTo>
                  <a:lnTo>
                    <a:pt x="3929920" y="358123"/>
                  </a:lnTo>
                  <a:lnTo>
                    <a:pt x="3864594" y="321251"/>
                  </a:lnTo>
                  <a:lnTo>
                    <a:pt x="3829342" y="303374"/>
                  </a:lnTo>
                  <a:lnTo>
                    <a:pt x="3792414" y="285884"/>
                  </a:lnTo>
                  <a:lnTo>
                    <a:pt x="3753845" y="268794"/>
                  </a:lnTo>
                  <a:lnTo>
                    <a:pt x="3713673" y="252116"/>
                  </a:lnTo>
                  <a:lnTo>
                    <a:pt x="3671934" y="235860"/>
                  </a:lnTo>
                  <a:lnTo>
                    <a:pt x="3628664" y="220040"/>
                  </a:lnTo>
                  <a:lnTo>
                    <a:pt x="3583899" y="204667"/>
                  </a:lnTo>
                  <a:lnTo>
                    <a:pt x="3537677" y="189752"/>
                  </a:lnTo>
                  <a:lnTo>
                    <a:pt x="3490034" y="175307"/>
                  </a:lnTo>
                  <a:lnTo>
                    <a:pt x="3441007" y="161345"/>
                  </a:lnTo>
                  <a:lnTo>
                    <a:pt x="3390631" y="147876"/>
                  </a:lnTo>
                  <a:lnTo>
                    <a:pt x="3338943" y="134914"/>
                  </a:lnTo>
                  <a:lnTo>
                    <a:pt x="3285980" y="122468"/>
                  </a:lnTo>
                  <a:lnTo>
                    <a:pt x="3231779" y="110552"/>
                  </a:lnTo>
                  <a:lnTo>
                    <a:pt x="3176376" y="99177"/>
                  </a:lnTo>
                  <a:lnTo>
                    <a:pt x="3119807" y="88355"/>
                  </a:lnTo>
                  <a:lnTo>
                    <a:pt x="3062109" y="78098"/>
                  </a:lnTo>
                  <a:lnTo>
                    <a:pt x="3003318" y="68417"/>
                  </a:lnTo>
                  <a:lnTo>
                    <a:pt x="2943471" y="59324"/>
                  </a:lnTo>
                  <a:lnTo>
                    <a:pt x="2882605" y="50831"/>
                  </a:lnTo>
                  <a:lnTo>
                    <a:pt x="2820756" y="42949"/>
                  </a:lnTo>
                  <a:lnTo>
                    <a:pt x="2757960" y="35692"/>
                  </a:lnTo>
                  <a:lnTo>
                    <a:pt x="2694254" y="29069"/>
                  </a:lnTo>
                  <a:lnTo>
                    <a:pt x="2629675" y="23094"/>
                  </a:lnTo>
                  <a:lnTo>
                    <a:pt x="2564258" y="17777"/>
                  </a:lnTo>
                  <a:lnTo>
                    <a:pt x="2498041" y="13131"/>
                  </a:lnTo>
                  <a:lnTo>
                    <a:pt x="2431061" y="9168"/>
                  </a:lnTo>
                  <a:lnTo>
                    <a:pt x="2363352" y="5899"/>
                  </a:lnTo>
                  <a:lnTo>
                    <a:pt x="2294953" y="3335"/>
                  </a:lnTo>
                  <a:lnTo>
                    <a:pt x="2225899" y="1490"/>
                  </a:lnTo>
                  <a:lnTo>
                    <a:pt x="2156228" y="374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9401" y="2571750"/>
              <a:ext cx="4171950" cy="1346200"/>
            </a:xfrm>
            <a:custGeom>
              <a:avLst/>
              <a:gdLst/>
              <a:ahLst/>
              <a:cxnLst/>
              <a:rect l="l" t="t" r="r" b="b"/>
              <a:pathLst>
                <a:path w="4171950" h="1346200">
                  <a:moveTo>
                    <a:pt x="0" y="673100"/>
                  </a:moveTo>
                  <a:lnTo>
                    <a:pt x="4618" y="627949"/>
                  </a:lnTo>
                  <a:lnTo>
                    <a:pt x="18279" y="583596"/>
                  </a:lnTo>
                  <a:lnTo>
                    <a:pt x="40691" y="540135"/>
                  </a:lnTo>
                  <a:lnTo>
                    <a:pt x="71561" y="497660"/>
                  </a:lnTo>
                  <a:lnTo>
                    <a:pt x="110598" y="456265"/>
                  </a:lnTo>
                  <a:lnTo>
                    <a:pt x="157510" y="416045"/>
                  </a:lnTo>
                  <a:lnTo>
                    <a:pt x="212004" y="377093"/>
                  </a:lnTo>
                  <a:lnTo>
                    <a:pt x="273790" y="339505"/>
                  </a:lnTo>
                  <a:lnTo>
                    <a:pt x="307326" y="321251"/>
                  </a:lnTo>
                  <a:lnTo>
                    <a:pt x="342574" y="303374"/>
                  </a:lnTo>
                  <a:lnTo>
                    <a:pt x="379500" y="285884"/>
                  </a:lnTo>
                  <a:lnTo>
                    <a:pt x="418066" y="268794"/>
                  </a:lnTo>
                  <a:lnTo>
                    <a:pt x="458236" y="252116"/>
                  </a:lnTo>
                  <a:lnTo>
                    <a:pt x="499973" y="235860"/>
                  </a:lnTo>
                  <a:lnTo>
                    <a:pt x="543241" y="220040"/>
                  </a:lnTo>
                  <a:lnTo>
                    <a:pt x="588003" y="204667"/>
                  </a:lnTo>
                  <a:lnTo>
                    <a:pt x="634223" y="189752"/>
                  </a:lnTo>
                  <a:lnTo>
                    <a:pt x="681864" y="175307"/>
                  </a:lnTo>
                  <a:lnTo>
                    <a:pt x="730890" y="161345"/>
                  </a:lnTo>
                  <a:lnTo>
                    <a:pt x="781265" y="147876"/>
                  </a:lnTo>
                  <a:lnTo>
                    <a:pt x="832951" y="134914"/>
                  </a:lnTo>
                  <a:lnTo>
                    <a:pt x="885913" y="122468"/>
                  </a:lnTo>
                  <a:lnTo>
                    <a:pt x="940114" y="110552"/>
                  </a:lnTo>
                  <a:lnTo>
                    <a:pt x="995517" y="99177"/>
                  </a:lnTo>
                  <a:lnTo>
                    <a:pt x="1052086" y="88355"/>
                  </a:lnTo>
                  <a:lnTo>
                    <a:pt x="1109784" y="78098"/>
                  </a:lnTo>
                  <a:lnTo>
                    <a:pt x="1168575" y="68417"/>
                  </a:lnTo>
                  <a:lnTo>
                    <a:pt x="1228423" y="59324"/>
                  </a:lnTo>
                  <a:lnTo>
                    <a:pt x="1289291" y="50831"/>
                  </a:lnTo>
                  <a:lnTo>
                    <a:pt x="1351142" y="42949"/>
                  </a:lnTo>
                  <a:lnTo>
                    <a:pt x="1413940" y="35692"/>
                  </a:lnTo>
                  <a:lnTo>
                    <a:pt x="1477648" y="29069"/>
                  </a:lnTo>
                  <a:lnTo>
                    <a:pt x="1542231" y="23094"/>
                  </a:lnTo>
                  <a:lnTo>
                    <a:pt x="1607651" y="17777"/>
                  </a:lnTo>
                  <a:lnTo>
                    <a:pt x="1673872" y="13131"/>
                  </a:lnTo>
                  <a:lnTo>
                    <a:pt x="1740857" y="9168"/>
                  </a:lnTo>
                  <a:lnTo>
                    <a:pt x="1808570" y="5899"/>
                  </a:lnTo>
                  <a:lnTo>
                    <a:pt x="1876975" y="3335"/>
                  </a:lnTo>
                  <a:lnTo>
                    <a:pt x="1946035" y="1490"/>
                  </a:lnTo>
                  <a:lnTo>
                    <a:pt x="2015714" y="374"/>
                  </a:lnTo>
                  <a:lnTo>
                    <a:pt x="2085975" y="0"/>
                  </a:lnTo>
                  <a:lnTo>
                    <a:pt x="2156228" y="374"/>
                  </a:lnTo>
                  <a:lnTo>
                    <a:pt x="2225899" y="1490"/>
                  </a:lnTo>
                  <a:lnTo>
                    <a:pt x="2294953" y="3335"/>
                  </a:lnTo>
                  <a:lnTo>
                    <a:pt x="2363352" y="5899"/>
                  </a:lnTo>
                  <a:lnTo>
                    <a:pt x="2431061" y="9168"/>
                  </a:lnTo>
                  <a:lnTo>
                    <a:pt x="2498041" y="13131"/>
                  </a:lnTo>
                  <a:lnTo>
                    <a:pt x="2564258" y="17777"/>
                  </a:lnTo>
                  <a:lnTo>
                    <a:pt x="2629675" y="23094"/>
                  </a:lnTo>
                  <a:lnTo>
                    <a:pt x="2694254" y="29069"/>
                  </a:lnTo>
                  <a:lnTo>
                    <a:pt x="2757960" y="35692"/>
                  </a:lnTo>
                  <a:lnTo>
                    <a:pt x="2820756" y="42949"/>
                  </a:lnTo>
                  <a:lnTo>
                    <a:pt x="2882605" y="50831"/>
                  </a:lnTo>
                  <a:lnTo>
                    <a:pt x="2943471" y="59324"/>
                  </a:lnTo>
                  <a:lnTo>
                    <a:pt x="3003318" y="68417"/>
                  </a:lnTo>
                  <a:lnTo>
                    <a:pt x="3062109" y="78098"/>
                  </a:lnTo>
                  <a:lnTo>
                    <a:pt x="3119807" y="88355"/>
                  </a:lnTo>
                  <a:lnTo>
                    <a:pt x="3176376" y="99177"/>
                  </a:lnTo>
                  <a:lnTo>
                    <a:pt x="3231779" y="110552"/>
                  </a:lnTo>
                  <a:lnTo>
                    <a:pt x="3285980" y="122468"/>
                  </a:lnTo>
                  <a:lnTo>
                    <a:pt x="3338943" y="134914"/>
                  </a:lnTo>
                  <a:lnTo>
                    <a:pt x="3390631" y="147876"/>
                  </a:lnTo>
                  <a:lnTo>
                    <a:pt x="3441007" y="161345"/>
                  </a:lnTo>
                  <a:lnTo>
                    <a:pt x="3490034" y="175307"/>
                  </a:lnTo>
                  <a:lnTo>
                    <a:pt x="3537677" y="189752"/>
                  </a:lnTo>
                  <a:lnTo>
                    <a:pt x="3583899" y="204667"/>
                  </a:lnTo>
                  <a:lnTo>
                    <a:pt x="3628664" y="220040"/>
                  </a:lnTo>
                  <a:lnTo>
                    <a:pt x="3671934" y="235860"/>
                  </a:lnTo>
                  <a:lnTo>
                    <a:pt x="3713673" y="252116"/>
                  </a:lnTo>
                  <a:lnTo>
                    <a:pt x="3753845" y="268794"/>
                  </a:lnTo>
                  <a:lnTo>
                    <a:pt x="3792414" y="285884"/>
                  </a:lnTo>
                  <a:lnTo>
                    <a:pt x="3829342" y="303374"/>
                  </a:lnTo>
                  <a:lnTo>
                    <a:pt x="3864594" y="321251"/>
                  </a:lnTo>
                  <a:lnTo>
                    <a:pt x="3898132" y="339505"/>
                  </a:lnTo>
                  <a:lnTo>
                    <a:pt x="3959922" y="377093"/>
                  </a:lnTo>
                  <a:lnTo>
                    <a:pt x="4014422" y="416045"/>
                  </a:lnTo>
                  <a:lnTo>
                    <a:pt x="4061338" y="456265"/>
                  </a:lnTo>
                  <a:lnTo>
                    <a:pt x="4100380" y="497660"/>
                  </a:lnTo>
                  <a:lnTo>
                    <a:pt x="4131253" y="540135"/>
                  </a:lnTo>
                  <a:lnTo>
                    <a:pt x="4153668" y="583596"/>
                  </a:lnTo>
                  <a:lnTo>
                    <a:pt x="4167330" y="627949"/>
                  </a:lnTo>
                  <a:lnTo>
                    <a:pt x="4171950" y="673100"/>
                  </a:lnTo>
                  <a:lnTo>
                    <a:pt x="4170789" y="695769"/>
                  </a:lnTo>
                  <a:lnTo>
                    <a:pt x="4161611" y="740532"/>
                  </a:lnTo>
                  <a:lnTo>
                    <a:pt x="4143536" y="784451"/>
                  </a:lnTo>
                  <a:lnTo>
                    <a:pt x="4116856" y="827431"/>
                  </a:lnTo>
                  <a:lnTo>
                    <a:pt x="4081862" y="869378"/>
                  </a:lnTo>
                  <a:lnTo>
                    <a:pt x="4038846" y="910197"/>
                  </a:lnTo>
                  <a:lnTo>
                    <a:pt x="3988102" y="949795"/>
                  </a:lnTo>
                  <a:lnTo>
                    <a:pt x="3929920" y="988076"/>
                  </a:lnTo>
                  <a:lnTo>
                    <a:pt x="3864594" y="1024948"/>
                  </a:lnTo>
                  <a:lnTo>
                    <a:pt x="3829342" y="1042825"/>
                  </a:lnTo>
                  <a:lnTo>
                    <a:pt x="3792414" y="1060315"/>
                  </a:lnTo>
                  <a:lnTo>
                    <a:pt x="3753845" y="1077405"/>
                  </a:lnTo>
                  <a:lnTo>
                    <a:pt x="3713673" y="1094083"/>
                  </a:lnTo>
                  <a:lnTo>
                    <a:pt x="3671934" y="1110339"/>
                  </a:lnTo>
                  <a:lnTo>
                    <a:pt x="3628664" y="1126159"/>
                  </a:lnTo>
                  <a:lnTo>
                    <a:pt x="3583899" y="1141532"/>
                  </a:lnTo>
                  <a:lnTo>
                    <a:pt x="3537677" y="1156447"/>
                  </a:lnTo>
                  <a:lnTo>
                    <a:pt x="3490034" y="1170892"/>
                  </a:lnTo>
                  <a:lnTo>
                    <a:pt x="3441007" y="1184854"/>
                  </a:lnTo>
                  <a:lnTo>
                    <a:pt x="3390631" y="1198323"/>
                  </a:lnTo>
                  <a:lnTo>
                    <a:pt x="3338943" y="1211285"/>
                  </a:lnTo>
                  <a:lnTo>
                    <a:pt x="3285980" y="1223731"/>
                  </a:lnTo>
                  <a:lnTo>
                    <a:pt x="3231779" y="1235647"/>
                  </a:lnTo>
                  <a:lnTo>
                    <a:pt x="3176376" y="1247022"/>
                  </a:lnTo>
                  <a:lnTo>
                    <a:pt x="3119807" y="1257844"/>
                  </a:lnTo>
                  <a:lnTo>
                    <a:pt x="3062109" y="1268101"/>
                  </a:lnTo>
                  <a:lnTo>
                    <a:pt x="3003318" y="1277782"/>
                  </a:lnTo>
                  <a:lnTo>
                    <a:pt x="2943471" y="1286875"/>
                  </a:lnTo>
                  <a:lnTo>
                    <a:pt x="2882605" y="1295368"/>
                  </a:lnTo>
                  <a:lnTo>
                    <a:pt x="2820756" y="1303250"/>
                  </a:lnTo>
                  <a:lnTo>
                    <a:pt x="2757960" y="1310507"/>
                  </a:lnTo>
                  <a:lnTo>
                    <a:pt x="2694254" y="1317130"/>
                  </a:lnTo>
                  <a:lnTo>
                    <a:pt x="2629675" y="1323105"/>
                  </a:lnTo>
                  <a:lnTo>
                    <a:pt x="2564258" y="1328422"/>
                  </a:lnTo>
                  <a:lnTo>
                    <a:pt x="2498041" y="1333068"/>
                  </a:lnTo>
                  <a:lnTo>
                    <a:pt x="2431061" y="1337031"/>
                  </a:lnTo>
                  <a:lnTo>
                    <a:pt x="2363352" y="1340300"/>
                  </a:lnTo>
                  <a:lnTo>
                    <a:pt x="2294953" y="1342864"/>
                  </a:lnTo>
                  <a:lnTo>
                    <a:pt x="2225899" y="1344709"/>
                  </a:lnTo>
                  <a:lnTo>
                    <a:pt x="2156228" y="1345825"/>
                  </a:lnTo>
                  <a:lnTo>
                    <a:pt x="2085975" y="1346200"/>
                  </a:lnTo>
                  <a:lnTo>
                    <a:pt x="2015714" y="1345825"/>
                  </a:lnTo>
                  <a:lnTo>
                    <a:pt x="1946035" y="1344709"/>
                  </a:lnTo>
                  <a:lnTo>
                    <a:pt x="1876975" y="1342864"/>
                  </a:lnTo>
                  <a:lnTo>
                    <a:pt x="1808570" y="1340300"/>
                  </a:lnTo>
                  <a:lnTo>
                    <a:pt x="1740857" y="1337031"/>
                  </a:lnTo>
                  <a:lnTo>
                    <a:pt x="1673872" y="1333068"/>
                  </a:lnTo>
                  <a:lnTo>
                    <a:pt x="1607651" y="1328422"/>
                  </a:lnTo>
                  <a:lnTo>
                    <a:pt x="1542231" y="1323105"/>
                  </a:lnTo>
                  <a:lnTo>
                    <a:pt x="1477648" y="1317130"/>
                  </a:lnTo>
                  <a:lnTo>
                    <a:pt x="1413940" y="1310507"/>
                  </a:lnTo>
                  <a:lnTo>
                    <a:pt x="1351142" y="1303250"/>
                  </a:lnTo>
                  <a:lnTo>
                    <a:pt x="1289291" y="1295368"/>
                  </a:lnTo>
                  <a:lnTo>
                    <a:pt x="1228423" y="1286875"/>
                  </a:lnTo>
                  <a:lnTo>
                    <a:pt x="1168575" y="1277782"/>
                  </a:lnTo>
                  <a:lnTo>
                    <a:pt x="1109784" y="1268101"/>
                  </a:lnTo>
                  <a:lnTo>
                    <a:pt x="1052086" y="1257844"/>
                  </a:lnTo>
                  <a:lnTo>
                    <a:pt x="995517" y="1247022"/>
                  </a:lnTo>
                  <a:lnTo>
                    <a:pt x="940114" y="1235647"/>
                  </a:lnTo>
                  <a:lnTo>
                    <a:pt x="885913" y="1223731"/>
                  </a:lnTo>
                  <a:lnTo>
                    <a:pt x="832951" y="1211285"/>
                  </a:lnTo>
                  <a:lnTo>
                    <a:pt x="781265" y="1198323"/>
                  </a:lnTo>
                  <a:lnTo>
                    <a:pt x="730890" y="1184854"/>
                  </a:lnTo>
                  <a:lnTo>
                    <a:pt x="681864" y="1170892"/>
                  </a:lnTo>
                  <a:lnTo>
                    <a:pt x="634223" y="1156447"/>
                  </a:lnTo>
                  <a:lnTo>
                    <a:pt x="588003" y="1141532"/>
                  </a:lnTo>
                  <a:lnTo>
                    <a:pt x="543241" y="1126159"/>
                  </a:lnTo>
                  <a:lnTo>
                    <a:pt x="499973" y="1110339"/>
                  </a:lnTo>
                  <a:lnTo>
                    <a:pt x="458236" y="1094083"/>
                  </a:lnTo>
                  <a:lnTo>
                    <a:pt x="418066" y="1077405"/>
                  </a:lnTo>
                  <a:lnTo>
                    <a:pt x="379500" y="1060315"/>
                  </a:lnTo>
                  <a:lnTo>
                    <a:pt x="342574" y="1042825"/>
                  </a:lnTo>
                  <a:lnTo>
                    <a:pt x="307326" y="1024948"/>
                  </a:lnTo>
                  <a:lnTo>
                    <a:pt x="273790" y="1006694"/>
                  </a:lnTo>
                  <a:lnTo>
                    <a:pt x="212004" y="969106"/>
                  </a:lnTo>
                  <a:lnTo>
                    <a:pt x="157510" y="930154"/>
                  </a:lnTo>
                  <a:lnTo>
                    <a:pt x="110598" y="889934"/>
                  </a:lnTo>
                  <a:lnTo>
                    <a:pt x="71561" y="848539"/>
                  </a:lnTo>
                  <a:lnTo>
                    <a:pt x="40691" y="806064"/>
                  </a:lnTo>
                  <a:lnTo>
                    <a:pt x="18279" y="762603"/>
                  </a:lnTo>
                  <a:lnTo>
                    <a:pt x="4618" y="718250"/>
                  </a:lnTo>
                  <a:lnTo>
                    <a:pt x="0" y="673100"/>
                  </a:lnTo>
                  <a:close/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20232" y="2676525"/>
            <a:ext cx="2049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оценка медицинской обстановки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58925" y="1639951"/>
            <a:ext cx="6276975" cy="4821555"/>
            <a:chOff x="1558925" y="1639951"/>
            <a:chExt cx="6276975" cy="4821555"/>
          </a:xfrm>
        </p:grpSpPr>
        <p:sp>
          <p:nvSpPr>
            <p:cNvPr id="16" name="object 16"/>
            <p:cNvSpPr/>
            <p:nvPr/>
          </p:nvSpPr>
          <p:spPr>
            <a:xfrm>
              <a:off x="2700400" y="1646301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432181" y="0"/>
                  </a:moveTo>
                  <a:lnTo>
                    <a:pt x="144018" y="0"/>
                  </a:lnTo>
                  <a:lnTo>
                    <a:pt x="144018" y="502412"/>
                  </a:lnTo>
                  <a:lnTo>
                    <a:pt x="0" y="502412"/>
                  </a:lnTo>
                  <a:lnTo>
                    <a:pt x="288036" y="790575"/>
                  </a:lnTo>
                  <a:lnTo>
                    <a:pt x="576199" y="502412"/>
                  </a:lnTo>
                  <a:lnTo>
                    <a:pt x="432181" y="502412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00400" y="1646301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0" y="502412"/>
                  </a:moveTo>
                  <a:lnTo>
                    <a:pt x="144018" y="502412"/>
                  </a:lnTo>
                  <a:lnTo>
                    <a:pt x="144018" y="0"/>
                  </a:lnTo>
                  <a:lnTo>
                    <a:pt x="432181" y="0"/>
                  </a:lnTo>
                  <a:lnTo>
                    <a:pt x="432181" y="502412"/>
                  </a:lnTo>
                  <a:lnTo>
                    <a:pt x="576199" y="502412"/>
                  </a:lnTo>
                  <a:lnTo>
                    <a:pt x="288036" y="790575"/>
                  </a:lnTo>
                  <a:lnTo>
                    <a:pt x="0" y="50241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6026" y="1646301"/>
              <a:ext cx="576580" cy="792480"/>
            </a:xfrm>
            <a:custGeom>
              <a:avLst/>
              <a:gdLst/>
              <a:ahLst/>
              <a:cxnLst/>
              <a:rect l="l" t="t" r="r" b="b"/>
              <a:pathLst>
                <a:path w="576579" h="792480">
                  <a:moveTo>
                    <a:pt x="432181" y="0"/>
                  </a:moveTo>
                  <a:lnTo>
                    <a:pt x="144018" y="0"/>
                  </a:lnTo>
                  <a:lnTo>
                    <a:pt x="144018" y="503936"/>
                  </a:lnTo>
                  <a:lnTo>
                    <a:pt x="0" y="503936"/>
                  </a:lnTo>
                  <a:lnTo>
                    <a:pt x="288036" y="792099"/>
                  </a:lnTo>
                  <a:lnTo>
                    <a:pt x="576199" y="503936"/>
                  </a:lnTo>
                  <a:lnTo>
                    <a:pt x="432181" y="503936"/>
                  </a:lnTo>
                  <a:lnTo>
                    <a:pt x="4321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6026" y="1646301"/>
              <a:ext cx="576580" cy="792480"/>
            </a:xfrm>
            <a:custGeom>
              <a:avLst/>
              <a:gdLst/>
              <a:ahLst/>
              <a:cxnLst/>
              <a:rect l="l" t="t" r="r" b="b"/>
              <a:pathLst>
                <a:path w="576579" h="792480">
                  <a:moveTo>
                    <a:pt x="0" y="503936"/>
                  </a:moveTo>
                  <a:lnTo>
                    <a:pt x="144018" y="503936"/>
                  </a:lnTo>
                  <a:lnTo>
                    <a:pt x="144018" y="0"/>
                  </a:lnTo>
                  <a:lnTo>
                    <a:pt x="432181" y="0"/>
                  </a:lnTo>
                  <a:lnTo>
                    <a:pt x="432181" y="503936"/>
                  </a:lnTo>
                  <a:lnTo>
                    <a:pt x="576199" y="503936"/>
                  </a:lnTo>
                  <a:lnTo>
                    <a:pt x="288036" y="792099"/>
                  </a:lnTo>
                  <a:lnTo>
                    <a:pt x="0" y="50393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5275" y="4868799"/>
              <a:ext cx="6264275" cy="1586230"/>
            </a:xfrm>
            <a:custGeom>
              <a:avLst/>
              <a:gdLst/>
              <a:ahLst/>
              <a:cxnLst/>
              <a:rect l="l" t="t" r="r" b="b"/>
              <a:pathLst>
                <a:path w="6264275" h="1586229">
                  <a:moveTo>
                    <a:pt x="3132201" y="0"/>
                  </a:moveTo>
                  <a:lnTo>
                    <a:pt x="3059305" y="210"/>
                  </a:lnTo>
                  <a:lnTo>
                    <a:pt x="2986818" y="839"/>
                  </a:lnTo>
                  <a:lnTo>
                    <a:pt x="2914757" y="1881"/>
                  </a:lnTo>
                  <a:lnTo>
                    <a:pt x="2843140" y="3332"/>
                  </a:lnTo>
                  <a:lnTo>
                    <a:pt x="2771984" y="5187"/>
                  </a:lnTo>
                  <a:lnTo>
                    <a:pt x="2701308" y="7443"/>
                  </a:lnTo>
                  <a:lnTo>
                    <a:pt x="2631131" y="10093"/>
                  </a:lnTo>
                  <a:lnTo>
                    <a:pt x="2561469" y="13135"/>
                  </a:lnTo>
                  <a:lnTo>
                    <a:pt x="2492342" y="16562"/>
                  </a:lnTo>
                  <a:lnTo>
                    <a:pt x="2423766" y="20371"/>
                  </a:lnTo>
                  <a:lnTo>
                    <a:pt x="2355760" y="24557"/>
                  </a:lnTo>
                  <a:lnTo>
                    <a:pt x="2288343" y="29115"/>
                  </a:lnTo>
                  <a:lnTo>
                    <a:pt x="2221531" y="34042"/>
                  </a:lnTo>
                  <a:lnTo>
                    <a:pt x="2155344" y="39331"/>
                  </a:lnTo>
                  <a:lnTo>
                    <a:pt x="2089798" y="44980"/>
                  </a:lnTo>
                  <a:lnTo>
                    <a:pt x="2024913" y="50982"/>
                  </a:lnTo>
                  <a:lnTo>
                    <a:pt x="1960706" y="57334"/>
                  </a:lnTo>
                  <a:lnTo>
                    <a:pt x="1897195" y="64032"/>
                  </a:lnTo>
                  <a:lnTo>
                    <a:pt x="1834398" y="71069"/>
                  </a:lnTo>
                  <a:lnTo>
                    <a:pt x="1772334" y="78443"/>
                  </a:lnTo>
                  <a:lnTo>
                    <a:pt x="1711019" y="86148"/>
                  </a:lnTo>
                  <a:lnTo>
                    <a:pt x="1650473" y="94180"/>
                  </a:lnTo>
                  <a:lnTo>
                    <a:pt x="1590713" y="102534"/>
                  </a:lnTo>
                  <a:lnTo>
                    <a:pt x="1531757" y="111205"/>
                  </a:lnTo>
                  <a:lnTo>
                    <a:pt x="1473624" y="120190"/>
                  </a:lnTo>
                  <a:lnTo>
                    <a:pt x="1416331" y="129483"/>
                  </a:lnTo>
                  <a:lnTo>
                    <a:pt x="1359896" y="139081"/>
                  </a:lnTo>
                  <a:lnTo>
                    <a:pt x="1304337" y="148977"/>
                  </a:lnTo>
                  <a:lnTo>
                    <a:pt x="1249673" y="159169"/>
                  </a:lnTo>
                  <a:lnTo>
                    <a:pt x="1195921" y="169651"/>
                  </a:lnTo>
                  <a:lnTo>
                    <a:pt x="1143100" y="180418"/>
                  </a:lnTo>
                  <a:lnTo>
                    <a:pt x="1091227" y="191467"/>
                  </a:lnTo>
                  <a:lnTo>
                    <a:pt x="1040320" y="202792"/>
                  </a:lnTo>
                  <a:lnTo>
                    <a:pt x="990398" y="214390"/>
                  </a:lnTo>
                  <a:lnTo>
                    <a:pt x="941478" y="226254"/>
                  </a:lnTo>
                  <a:lnTo>
                    <a:pt x="893579" y="238382"/>
                  </a:lnTo>
                  <a:lnTo>
                    <a:pt x="846718" y="250768"/>
                  </a:lnTo>
                  <a:lnTo>
                    <a:pt x="800914" y="263408"/>
                  </a:lnTo>
                  <a:lnTo>
                    <a:pt x="756184" y="276297"/>
                  </a:lnTo>
                  <a:lnTo>
                    <a:pt x="712547" y="289431"/>
                  </a:lnTo>
                  <a:lnTo>
                    <a:pt x="670020" y="302804"/>
                  </a:lnTo>
                  <a:lnTo>
                    <a:pt x="628622" y="316413"/>
                  </a:lnTo>
                  <a:lnTo>
                    <a:pt x="588371" y="330254"/>
                  </a:lnTo>
                  <a:lnTo>
                    <a:pt x="549284" y="344320"/>
                  </a:lnTo>
                  <a:lnTo>
                    <a:pt x="511380" y="358609"/>
                  </a:lnTo>
                  <a:lnTo>
                    <a:pt x="474676" y="373114"/>
                  </a:lnTo>
                  <a:lnTo>
                    <a:pt x="439191" y="387833"/>
                  </a:lnTo>
                  <a:lnTo>
                    <a:pt x="371949" y="417889"/>
                  </a:lnTo>
                  <a:lnTo>
                    <a:pt x="309798" y="448741"/>
                  </a:lnTo>
                  <a:lnTo>
                    <a:pt x="252883" y="480353"/>
                  </a:lnTo>
                  <a:lnTo>
                    <a:pt x="201346" y="512688"/>
                  </a:lnTo>
                  <a:lnTo>
                    <a:pt x="155332" y="545710"/>
                  </a:lnTo>
                  <a:lnTo>
                    <a:pt x="114987" y="579381"/>
                  </a:lnTo>
                  <a:lnTo>
                    <a:pt x="80452" y="613666"/>
                  </a:lnTo>
                  <a:lnTo>
                    <a:pt x="51874" y="648527"/>
                  </a:lnTo>
                  <a:lnTo>
                    <a:pt x="29395" y="683929"/>
                  </a:lnTo>
                  <a:lnTo>
                    <a:pt x="13160" y="719835"/>
                  </a:lnTo>
                  <a:lnTo>
                    <a:pt x="831" y="774559"/>
                  </a:lnTo>
                  <a:lnTo>
                    <a:pt x="0" y="793013"/>
                  </a:lnTo>
                  <a:lnTo>
                    <a:pt x="831" y="811468"/>
                  </a:lnTo>
                  <a:lnTo>
                    <a:pt x="13160" y="866194"/>
                  </a:lnTo>
                  <a:lnTo>
                    <a:pt x="29395" y="902101"/>
                  </a:lnTo>
                  <a:lnTo>
                    <a:pt x="51874" y="937503"/>
                  </a:lnTo>
                  <a:lnTo>
                    <a:pt x="80452" y="972365"/>
                  </a:lnTo>
                  <a:lnTo>
                    <a:pt x="114987" y="1006650"/>
                  </a:lnTo>
                  <a:lnTo>
                    <a:pt x="155332" y="1040321"/>
                  </a:lnTo>
                  <a:lnTo>
                    <a:pt x="201346" y="1073341"/>
                  </a:lnTo>
                  <a:lnTo>
                    <a:pt x="252883" y="1105675"/>
                  </a:lnTo>
                  <a:lnTo>
                    <a:pt x="309798" y="1137286"/>
                  </a:lnTo>
                  <a:lnTo>
                    <a:pt x="371949" y="1168136"/>
                  </a:lnTo>
                  <a:lnTo>
                    <a:pt x="439191" y="1198191"/>
                  </a:lnTo>
                  <a:lnTo>
                    <a:pt x="474676" y="1212908"/>
                  </a:lnTo>
                  <a:lnTo>
                    <a:pt x="511380" y="1227413"/>
                  </a:lnTo>
                  <a:lnTo>
                    <a:pt x="549284" y="1241700"/>
                  </a:lnTo>
                  <a:lnTo>
                    <a:pt x="588371" y="1255766"/>
                  </a:lnTo>
                  <a:lnTo>
                    <a:pt x="628622" y="1269605"/>
                  </a:lnTo>
                  <a:lnTo>
                    <a:pt x="670020" y="1283213"/>
                  </a:lnTo>
                  <a:lnTo>
                    <a:pt x="712547" y="1296585"/>
                  </a:lnTo>
                  <a:lnTo>
                    <a:pt x="756184" y="1309718"/>
                  </a:lnTo>
                  <a:lnTo>
                    <a:pt x="800914" y="1322605"/>
                  </a:lnTo>
                  <a:lnTo>
                    <a:pt x="846718" y="1335244"/>
                  </a:lnTo>
                  <a:lnTo>
                    <a:pt x="893579" y="1347628"/>
                  </a:lnTo>
                  <a:lnTo>
                    <a:pt x="941478" y="1359755"/>
                  </a:lnTo>
                  <a:lnTo>
                    <a:pt x="990398" y="1371618"/>
                  </a:lnTo>
                  <a:lnTo>
                    <a:pt x="1040320" y="1383214"/>
                  </a:lnTo>
                  <a:lnTo>
                    <a:pt x="1091227" y="1394538"/>
                  </a:lnTo>
                  <a:lnTo>
                    <a:pt x="1143100" y="1405585"/>
                  </a:lnTo>
                  <a:lnTo>
                    <a:pt x="1195921" y="1416352"/>
                  </a:lnTo>
                  <a:lnTo>
                    <a:pt x="1249673" y="1426832"/>
                  </a:lnTo>
                  <a:lnTo>
                    <a:pt x="1304337" y="1437022"/>
                  </a:lnTo>
                  <a:lnTo>
                    <a:pt x="1359896" y="1446918"/>
                  </a:lnTo>
                  <a:lnTo>
                    <a:pt x="1416331" y="1456514"/>
                  </a:lnTo>
                  <a:lnTo>
                    <a:pt x="1473624" y="1465806"/>
                  </a:lnTo>
                  <a:lnTo>
                    <a:pt x="1531757" y="1474789"/>
                  </a:lnTo>
                  <a:lnTo>
                    <a:pt x="1590713" y="1483459"/>
                  </a:lnTo>
                  <a:lnTo>
                    <a:pt x="1650473" y="1491812"/>
                  </a:lnTo>
                  <a:lnTo>
                    <a:pt x="1711019" y="1499843"/>
                  </a:lnTo>
                  <a:lnTo>
                    <a:pt x="1772334" y="1507546"/>
                  </a:lnTo>
                  <a:lnTo>
                    <a:pt x="1834398" y="1514919"/>
                  </a:lnTo>
                  <a:lnTo>
                    <a:pt x="1897195" y="1521955"/>
                  </a:lnTo>
                  <a:lnTo>
                    <a:pt x="1960706" y="1528651"/>
                  </a:lnTo>
                  <a:lnTo>
                    <a:pt x="2024913" y="1535002"/>
                  </a:lnTo>
                  <a:lnTo>
                    <a:pt x="2089798" y="1541004"/>
                  </a:lnTo>
                  <a:lnTo>
                    <a:pt x="2155344" y="1546651"/>
                  </a:lnTo>
                  <a:lnTo>
                    <a:pt x="2221531" y="1551940"/>
                  </a:lnTo>
                  <a:lnTo>
                    <a:pt x="2288343" y="1556865"/>
                  </a:lnTo>
                  <a:lnTo>
                    <a:pt x="2355760" y="1561423"/>
                  </a:lnTo>
                  <a:lnTo>
                    <a:pt x="2423766" y="1565608"/>
                  </a:lnTo>
                  <a:lnTo>
                    <a:pt x="2492342" y="1569416"/>
                  </a:lnTo>
                  <a:lnTo>
                    <a:pt x="2561469" y="1572843"/>
                  </a:lnTo>
                  <a:lnTo>
                    <a:pt x="2631131" y="1575884"/>
                  </a:lnTo>
                  <a:lnTo>
                    <a:pt x="2701308" y="1578534"/>
                  </a:lnTo>
                  <a:lnTo>
                    <a:pt x="2771984" y="1580789"/>
                  </a:lnTo>
                  <a:lnTo>
                    <a:pt x="2843140" y="1582644"/>
                  </a:lnTo>
                  <a:lnTo>
                    <a:pt x="2914757" y="1584095"/>
                  </a:lnTo>
                  <a:lnTo>
                    <a:pt x="2986818" y="1585136"/>
                  </a:lnTo>
                  <a:lnTo>
                    <a:pt x="3059305" y="1585765"/>
                  </a:lnTo>
                  <a:lnTo>
                    <a:pt x="3132201" y="1585976"/>
                  </a:lnTo>
                  <a:lnTo>
                    <a:pt x="3205090" y="1585765"/>
                  </a:lnTo>
                  <a:lnTo>
                    <a:pt x="3277572" y="1585136"/>
                  </a:lnTo>
                  <a:lnTo>
                    <a:pt x="3349629" y="1584095"/>
                  </a:lnTo>
                  <a:lnTo>
                    <a:pt x="3421241" y="1582644"/>
                  </a:lnTo>
                  <a:lnTo>
                    <a:pt x="3492392" y="1580789"/>
                  </a:lnTo>
                  <a:lnTo>
                    <a:pt x="3563063" y="1578534"/>
                  </a:lnTo>
                  <a:lnTo>
                    <a:pt x="3633236" y="1575884"/>
                  </a:lnTo>
                  <a:lnTo>
                    <a:pt x="3702894" y="1572843"/>
                  </a:lnTo>
                  <a:lnTo>
                    <a:pt x="3772017" y="1569416"/>
                  </a:lnTo>
                  <a:lnTo>
                    <a:pt x="3840589" y="1565608"/>
                  </a:lnTo>
                  <a:lnTo>
                    <a:pt x="3908590" y="1561423"/>
                  </a:lnTo>
                  <a:lnTo>
                    <a:pt x="3976004" y="1556865"/>
                  </a:lnTo>
                  <a:lnTo>
                    <a:pt x="4042812" y="1551940"/>
                  </a:lnTo>
                  <a:lnTo>
                    <a:pt x="4108996" y="1546651"/>
                  </a:lnTo>
                  <a:lnTo>
                    <a:pt x="4174538" y="1541004"/>
                  </a:lnTo>
                  <a:lnTo>
                    <a:pt x="4239420" y="1535002"/>
                  </a:lnTo>
                  <a:lnTo>
                    <a:pt x="4303624" y="1528651"/>
                  </a:lnTo>
                  <a:lnTo>
                    <a:pt x="4367132" y="1521955"/>
                  </a:lnTo>
                  <a:lnTo>
                    <a:pt x="4429926" y="1514919"/>
                  </a:lnTo>
                  <a:lnTo>
                    <a:pt x="4491988" y="1507546"/>
                  </a:lnTo>
                  <a:lnTo>
                    <a:pt x="4553299" y="1499843"/>
                  </a:lnTo>
                  <a:lnTo>
                    <a:pt x="4613843" y="1491812"/>
                  </a:lnTo>
                  <a:lnTo>
                    <a:pt x="4673600" y="1483459"/>
                  </a:lnTo>
                  <a:lnTo>
                    <a:pt x="4732554" y="1474789"/>
                  </a:lnTo>
                  <a:lnTo>
                    <a:pt x="4790685" y="1465806"/>
                  </a:lnTo>
                  <a:lnTo>
                    <a:pt x="4847976" y="1456514"/>
                  </a:lnTo>
                  <a:lnTo>
                    <a:pt x="4904408" y="1446918"/>
                  </a:lnTo>
                  <a:lnTo>
                    <a:pt x="4959965" y="1437022"/>
                  </a:lnTo>
                  <a:lnTo>
                    <a:pt x="5014627" y="1426832"/>
                  </a:lnTo>
                  <a:lnTo>
                    <a:pt x="5068377" y="1416352"/>
                  </a:lnTo>
                  <a:lnTo>
                    <a:pt x="5121197" y="1405585"/>
                  </a:lnTo>
                  <a:lnTo>
                    <a:pt x="5173068" y="1394538"/>
                  </a:lnTo>
                  <a:lnTo>
                    <a:pt x="5223973" y="1383214"/>
                  </a:lnTo>
                  <a:lnTo>
                    <a:pt x="5273894" y="1371618"/>
                  </a:lnTo>
                  <a:lnTo>
                    <a:pt x="5322812" y="1359755"/>
                  </a:lnTo>
                  <a:lnTo>
                    <a:pt x="5370710" y="1347628"/>
                  </a:lnTo>
                  <a:lnTo>
                    <a:pt x="5417570" y="1335244"/>
                  </a:lnTo>
                  <a:lnTo>
                    <a:pt x="5463373" y="1322605"/>
                  </a:lnTo>
                  <a:lnTo>
                    <a:pt x="5508102" y="1309718"/>
                  </a:lnTo>
                  <a:lnTo>
                    <a:pt x="5551738" y="1296585"/>
                  </a:lnTo>
                  <a:lnTo>
                    <a:pt x="5594263" y="1283213"/>
                  </a:lnTo>
                  <a:lnTo>
                    <a:pt x="5635660" y="1269605"/>
                  </a:lnTo>
                  <a:lnTo>
                    <a:pt x="5675911" y="1255766"/>
                  </a:lnTo>
                  <a:lnTo>
                    <a:pt x="5714997" y="1241700"/>
                  </a:lnTo>
                  <a:lnTo>
                    <a:pt x="5752901" y="1227413"/>
                  </a:lnTo>
                  <a:lnTo>
                    <a:pt x="5789604" y="1212908"/>
                  </a:lnTo>
                  <a:lnTo>
                    <a:pt x="5825088" y="1198191"/>
                  </a:lnTo>
                  <a:lnTo>
                    <a:pt x="5892328" y="1168136"/>
                  </a:lnTo>
                  <a:lnTo>
                    <a:pt x="5954478" y="1137286"/>
                  </a:lnTo>
                  <a:lnTo>
                    <a:pt x="6011393" y="1105675"/>
                  </a:lnTo>
                  <a:lnTo>
                    <a:pt x="6062930" y="1073341"/>
                  </a:lnTo>
                  <a:lnTo>
                    <a:pt x="6108942" y="1040321"/>
                  </a:lnTo>
                  <a:lnTo>
                    <a:pt x="6149288" y="1006650"/>
                  </a:lnTo>
                  <a:lnTo>
                    <a:pt x="6183822" y="972365"/>
                  </a:lnTo>
                  <a:lnTo>
                    <a:pt x="6212401" y="937503"/>
                  </a:lnTo>
                  <a:lnTo>
                    <a:pt x="6234879" y="902101"/>
                  </a:lnTo>
                  <a:lnTo>
                    <a:pt x="6251114" y="866194"/>
                  </a:lnTo>
                  <a:lnTo>
                    <a:pt x="6263443" y="811468"/>
                  </a:lnTo>
                  <a:lnTo>
                    <a:pt x="6264275" y="793013"/>
                  </a:lnTo>
                  <a:lnTo>
                    <a:pt x="6263443" y="774559"/>
                  </a:lnTo>
                  <a:lnTo>
                    <a:pt x="6251114" y="719835"/>
                  </a:lnTo>
                  <a:lnTo>
                    <a:pt x="6234879" y="683929"/>
                  </a:lnTo>
                  <a:lnTo>
                    <a:pt x="6212401" y="648527"/>
                  </a:lnTo>
                  <a:lnTo>
                    <a:pt x="6183822" y="613666"/>
                  </a:lnTo>
                  <a:lnTo>
                    <a:pt x="6149288" y="579381"/>
                  </a:lnTo>
                  <a:lnTo>
                    <a:pt x="6108942" y="545710"/>
                  </a:lnTo>
                  <a:lnTo>
                    <a:pt x="6062930" y="512688"/>
                  </a:lnTo>
                  <a:lnTo>
                    <a:pt x="6011393" y="480353"/>
                  </a:lnTo>
                  <a:lnTo>
                    <a:pt x="5954478" y="448741"/>
                  </a:lnTo>
                  <a:lnTo>
                    <a:pt x="5892328" y="417889"/>
                  </a:lnTo>
                  <a:lnTo>
                    <a:pt x="5825088" y="387833"/>
                  </a:lnTo>
                  <a:lnTo>
                    <a:pt x="5789604" y="373114"/>
                  </a:lnTo>
                  <a:lnTo>
                    <a:pt x="5752901" y="358609"/>
                  </a:lnTo>
                  <a:lnTo>
                    <a:pt x="5714997" y="344320"/>
                  </a:lnTo>
                  <a:lnTo>
                    <a:pt x="5675911" y="330254"/>
                  </a:lnTo>
                  <a:lnTo>
                    <a:pt x="5635660" y="316413"/>
                  </a:lnTo>
                  <a:lnTo>
                    <a:pt x="5594263" y="302804"/>
                  </a:lnTo>
                  <a:lnTo>
                    <a:pt x="5551738" y="289431"/>
                  </a:lnTo>
                  <a:lnTo>
                    <a:pt x="5508102" y="276297"/>
                  </a:lnTo>
                  <a:lnTo>
                    <a:pt x="5463373" y="263408"/>
                  </a:lnTo>
                  <a:lnTo>
                    <a:pt x="5417570" y="250768"/>
                  </a:lnTo>
                  <a:lnTo>
                    <a:pt x="5370710" y="238382"/>
                  </a:lnTo>
                  <a:lnTo>
                    <a:pt x="5322812" y="226254"/>
                  </a:lnTo>
                  <a:lnTo>
                    <a:pt x="5273894" y="214390"/>
                  </a:lnTo>
                  <a:lnTo>
                    <a:pt x="5223973" y="202792"/>
                  </a:lnTo>
                  <a:lnTo>
                    <a:pt x="5173068" y="191467"/>
                  </a:lnTo>
                  <a:lnTo>
                    <a:pt x="5121197" y="180418"/>
                  </a:lnTo>
                  <a:lnTo>
                    <a:pt x="5068377" y="169651"/>
                  </a:lnTo>
                  <a:lnTo>
                    <a:pt x="5014627" y="159169"/>
                  </a:lnTo>
                  <a:lnTo>
                    <a:pt x="4959965" y="148977"/>
                  </a:lnTo>
                  <a:lnTo>
                    <a:pt x="4904408" y="139081"/>
                  </a:lnTo>
                  <a:lnTo>
                    <a:pt x="4847976" y="129483"/>
                  </a:lnTo>
                  <a:lnTo>
                    <a:pt x="4790685" y="120190"/>
                  </a:lnTo>
                  <a:lnTo>
                    <a:pt x="4732554" y="111205"/>
                  </a:lnTo>
                  <a:lnTo>
                    <a:pt x="4673600" y="102534"/>
                  </a:lnTo>
                  <a:lnTo>
                    <a:pt x="4613843" y="94180"/>
                  </a:lnTo>
                  <a:lnTo>
                    <a:pt x="4553299" y="86148"/>
                  </a:lnTo>
                  <a:lnTo>
                    <a:pt x="4491988" y="78443"/>
                  </a:lnTo>
                  <a:lnTo>
                    <a:pt x="4429926" y="71069"/>
                  </a:lnTo>
                  <a:lnTo>
                    <a:pt x="4367132" y="64032"/>
                  </a:lnTo>
                  <a:lnTo>
                    <a:pt x="4303624" y="57334"/>
                  </a:lnTo>
                  <a:lnTo>
                    <a:pt x="4239420" y="50982"/>
                  </a:lnTo>
                  <a:lnTo>
                    <a:pt x="4174538" y="44980"/>
                  </a:lnTo>
                  <a:lnTo>
                    <a:pt x="4108996" y="39331"/>
                  </a:lnTo>
                  <a:lnTo>
                    <a:pt x="4042812" y="34042"/>
                  </a:lnTo>
                  <a:lnTo>
                    <a:pt x="3976004" y="29115"/>
                  </a:lnTo>
                  <a:lnTo>
                    <a:pt x="3908590" y="24557"/>
                  </a:lnTo>
                  <a:lnTo>
                    <a:pt x="3840589" y="20371"/>
                  </a:lnTo>
                  <a:lnTo>
                    <a:pt x="3772017" y="16562"/>
                  </a:lnTo>
                  <a:lnTo>
                    <a:pt x="3702894" y="13135"/>
                  </a:lnTo>
                  <a:lnTo>
                    <a:pt x="3633236" y="10093"/>
                  </a:lnTo>
                  <a:lnTo>
                    <a:pt x="3563063" y="7443"/>
                  </a:lnTo>
                  <a:lnTo>
                    <a:pt x="3492392" y="5187"/>
                  </a:lnTo>
                  <a:lnTo>
                    <a:pt x="3421241" y="3332"/>
                  </a:lnTo>
                  <a:lnTo>
                    <a:pt x="3349629" y="1881"/>
                  </a:lnTo>
                  <a:lnTo>
                    <a:pt x="3277572" y="839"/>
                  </a:lnTo>
                  <a:lnTo>
                    <a:pt x="3205090" y="210"/>
                  </a:lnTo>
                  <a:lnTo>
                    <a:pt x="3132201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5275" y="4868799"/>
              <a:ext cx="6264275" cy="1586230"/>
            </a:xfrm>
            <a:custGeom>
              <a:avLst/>
              <a:gdLst/>
              <a:ahLst/>
              <a:cxnLst/>
              <a:rect l="l" t="t" r="r" b="b"/>
              <a:pathLst>
                <a:path w="6264275" h="1586229">
                  <a:moveTo>
                    <a:pt x="0" y="793013"/>
                  </a:moveTo>
                  <a:lnTo>
                    <a:pt x="7429" y="737966"/>
                  </a:lnTo>
                  <a:lnTo>
                    <a:pt x="20488" y="701822"/>
                  </a:lnTo>
                  <a:lnTo>
                    <a:pt x="39863" y="666163"/>
                  </a:lnTo>
                  <a:lnTo>
                    <a:pt x="65409" y="631027"/>
                  </a:lnTo>
                  <a:lnTo>
                    <a:pt x="96984" y="596449"/>
                  </a:lnTo>
                  <a:lnTo>
                    <a:pt x="134442" y="562466"/>
                  </a:lnTo>
                  <a:lnTo>
                    <a:pt x="177640" y="529115"/>
                  </a:lnTo>
                  <a:lnTo>
                    <a:pt x="226433" y="496433"/>
                  </a:lnTo>
                  <a:lnTo>
                    <a:pt x="280677" y="464455"/>
                  </a:lnTo>
                  <a:lnTo>
                    <a:pt x="340229" y="433218"/>
                  </a:lnTo>
                  <a:lnTo>
                    <a:pt x="404943" y="402759"/>
                  </a:lnTo>
                  <a:lnTo>
                    <a:pt x="474676" y="373114"/>
                  </a:lnTo>
                  <a:lnTo>
                    <a:pt x="511380" y="358609"/>
                  </a:lnTo>
                  <a:lnTo>
                    <a:pt x="549284" y="344320"/>
                  </a:lnTo>
                  <a:lnTo>
                    <a:pt x="588371" y="330254"/>
                  </a:lnTo>
                  <a:lnTo>
                    <a:pt x="628622" y="316413"/>
                  </a:lnTo>
                  <a:lnTo>
                    <a:pt x="670020" y="302804"/>
                  </a:lnTo>
                  <a:lnTo>
                    <a:pt x="712547" y="289431"/>
                  </a:lnTo>
                  <a:lnTo>
                    <a:pt x="756184" y="276297"/>
                  </a:lnTo>
                  <a:lnTo>
                    <a:pt x="800914" y="263408"/>
                  </a:lnTo>
                  <a:lnTo>
                    <a:pt x="846718" y="250768"/>
                  </a:lnTo>
                  <a:lnTo>
                    <a:pt x="893579" y="238382"/>
                  </a:lnTo>
                  <a:lnTo>
                    <a:pt x="941478" y="226254"/>
                  </a:lnTo>
                  <a:lnTo>
                    <a:pt x="990398" y="214390"/>
                  </a:lnTo>
                  <a:lnTo>
                    <a:pt x="1040320" y="202792"/>
                  </a:lnTo>
                  <a:lnTo>
                    <a:pt x="1091227" y="191467"/>
                  </a:lnTo>
                  <a:lnTo>
                    <a:pt x="1143100" y="180418"/>
                  </a:lnTo>
                  <a:lnTo>
                    <a:pt x="1195921" y="169651"/>
                  </a:lnTo>
                  <a:lnTo>
                    <a:pt x="1249673" y="159169"/>
                  </a:lnTo>
                  <a:lnTo>
                    <a:pt x="1304337" y="148977"/>
                  </a:lnTo>
                  <a:lnTo>
                    <a:pt x="1359896" y="139081"/>
                  </a:lnTo>
                  <a:lnTo>
                    <a:pt x="1416331" y="129483"/>
                  </a:lnTo>
                  <a:lnTo>
                    <a:pt x="1473624" y="120190"/>
                  </a:lnTo>
                  <a:lnTo>
                    <a:pt x="1531757" y="111205"/>
                  </a:lnTo>
                  <a:lnTo>
                    <a:pt x="1590713" y="102534"/>
                  </a:lnTo>
                  <a:lnTo>
                    <a:pt x="1650473" y="94180"/>
                  </a:lnTo>
                  <a:lnTo>
                    <a:pt x="1711019" y="86148"/>
                  </a:lnTo>
                  <a:lnTo>
                    <a:pt x="1772334" y="78443"/>
                  </a:lnTo>
                  <a:lnTo>
                    <a:pt x="1834398" y="71069"/>
                  </a:lnTo>
                  <a:lnTo>
                    <a:pt x="1897195" y="64032"/>
                  </a:lnTo>
                  <a:lnTo>
                    <a:pt x="1960706" y="57334"/>
                  </a:lnTo>
                  <a:lnTo>
                    <a:pt x="2024913" y="50982"/>
                  </a:lnTo>
                  <a:lnTo>
                    <a:pt x="2089798" y="44980"/>
                  </a:lnTo>
                  <a:lnTo>
                    <a:pt x="2155344" y="39331"/>
                  </a:lnTo>
                  <a:lnTo>
                    <a:pt x="2221531" y="34042"/>
                  </a:lnTo>
                  <a:lnTo>
                    <a:pt x="2288343" y="29115"/>
                  </a:lnTo>
                  <a:lnTo>
                    <a:pt x="2355760" y="24557"/>
                  </a:lnTo>
                  <a:lnTo>
                    <a:pt x="2423766" y="20371"/>
                  </a:lnTo>
                  <a:lnTo>
                    <a:pt x="2492342" y="16562"/>
                  </a:lnTo>
                  <a:lnTo>
                    <a:pt x="2561469" y="13135"/>
                  </a:lnTo>
                  <a:lnTo>
                    <a:pt x="2631131" y="10093"/>
                  </a:lnTo>
                  <a:lnTo>
                    <a:pt x="2701308" y="7443"/>
                  </a:lnTo>
                  <a:lnTo>
                    <a:pt x="2771984" y="5187"/>
                  </a:lnTo>
                  <a:lnTo>
                    <a:pt x="2843140" y="3332"/>
                  </a:lnTo>
                  <a:lnTo>
                    <a:pt x="2914757" y="1881"/>
                  </a:lnTo>
                  <a:lnTo>
                    <a:pt x="2986818" y="839"/>
                  </a:lnTo>
                  <a:lnTo>
                    <a:pt x="3059305" y="210"/>
                  </a:lnTo>
                  <a:lnTo>
                    <a:pt x="3132201" y="0"/>
                  </a:lnTo>
                  <a:lnTo>
                    <a:pt x="3205090" y="210"/>
                  </a:lnTo>
                  <a:lnTo>
                    <a:pt x="3277572" y="839"/>
                  </a:lnTo>
                  <a:lnTo>
                    <a:pt x="3349629" y="1881"/>
                  </a:lnTo>
                  <a:lnTo>
                    <a:pt x="3421241" y="3332"/>
                  </a:lnTo>
                  <a:lnTo>
                    <a:pt x="3492392" y="5187"/>
                  </a:lnTo>
                  <a:lnTo>
                    <a:pt x="3563063" y="7443"/>
                  </a:lnTo>
                  <a:lnTo>
                    <a:pt x="3633236" y="10093"/>
                  </a:lnTo>
                  <a:lnTo>
                    <a:pt x="3702894" y="13135"/>
                  </a:lnTo>
                  <a:lnTo>
                    <a:pt x="3772017" y="16562"/>
                  </a:lnTo>
                  <a:lnTo>
                    <a:pt x="3840589" y="20371"/>
                  </a:lnTo>
                  <a:lnTo>
                    <a:pt x="3908590" y="24557"/>
                  </a:lnTo>
                  <a:lnTo>
                    <a:pt x="3976004" y="29115"/>
                  </a:lnTo>
                  <a:lnTo>
                    <a:pt x="4042812" y="34042"/>
                  </a:lnTo>
                  <a:lnTo>
                    <a:pt x="4108996" y="39331"/>
                  </a:lnTo>
                  <a:lnTo>
                    <a:pt x="4174538" y="44980"/>
                  </a:lnTo>
                  <a:lnTo>
                    <a:pt x="4239420" y="50982"/>
                  </a:lnTo>
                  <a:lnTo>
                    <a:pt x="4303624" y="57334"/>
                  </a:lnTo>
                  <a:lnTo>
                    <a:pt x="4367132" y="64032"/>
                  </a:lnTo>
                  <a:lnTo>
                    <a:pt x="4429926" y="71069"/>
                  </a:lnTo>
                  <a:lnTo>
                    <a:pt x="4491988" y="78443"/>
                  </a:lnTo>
                  <a:lnTo>
                    <a:pt x="4553299" y="86148"/>
                  </a:lnTo>
                  <a:lnTo>
                    <a:pt x="4613843" y="94180"/>
                  </a:lnTo>
                  <a:lnTo>
                    <a:pt x="4673600" y="102534"/>
                  </a:lnTo>
                  <a:lnTo>
                    <a:pt x="4732554" y="111205"/>
                  </a:lnTo>
                  <a:lnTo>
                    <a:pt x="4790685" y="120190"/>
                  </a:lnTo>
                  <a:lnTo>
                    <a:pt x="4847976" y="129483"/>
                  </a:lnTo>
                  <a:lnTo>
                    <a:pt x="4904408" y="139081"/>
                  </a:lnTo>
                  <a:lnTo>
                    <a:pt x="4959965" y="148977"/>
                  </a:lnTo>
                  <a:lnTo>
                    <a:pt x="5014627" y="159169"/>
                  </a:lnTo>
                  <a:lnTo>
                    <a:pt x="5068377" y="169651"/>
                  </a:lnTo>
                  <a:lnTo>
                    <a:pt x="5121197" y="180418"/>
                  </a:lnTo>
                  <a:lnTo>
                    <a:pt x="5173068" y="191467"/>
                  </a:lnTo>
                  <a:lnTo>
                    <a:pt x="5223973" y="202792"/>
                  </a:lnTo>
                  <a:lnTo>
                    <a:pt x="5273894" y="214390"/>
                  </a:lnTo>
                  <a:lnTo>
                    <a:pt x="5322812" y="226254"/>
                  </a:lnTo>
                  <a:lnTo>
                    <a:pt x="5370710" y="238382"/>
                  </a:lnTo>
                  <a:lnTo>
                    <a:pt x="5417570" y="250768"/>
                  </a:lnTo>
                  <a:lnTo>
                    <a:pt x="5463373" y="263408"/>
                  </a:lnTo>
                  <a:lnTo>
                    <a:pt x="5508102" y="276297"/>
                  </a:lnTo>
                  <a:lnTo>
                    <a:pt x="5551738" y="289431"/>
                  </a:lnTo>
                  <a:lnTo>
                    <a:pt x="5594263" y="302804"/>
                  </a:lnTo>
                  <a:lnTo>
                    <a:pt x="5635660" y="316413"/>
                  </a:lnTo>
                  <a:lnTo>
                    <a:pt x="5675911" y="330254"/>
                  </a:lnTo>
                  <a:lnTo>
                    <a:pt x="5714997" y="344320"/>
                  </a:lnTo>
                  <a:lnTo>
                    <a:pt x="5752901" y="358609"/>
                  </a:lnTo>
                  <a:lnTo>
                    <a:pt x="5789604" y="373114"/>
                  </a:lnTo>
                  <a:lnTo>
                    <a:pt x="5825088" y="387833"/>
                  </a:lnTo>
                  <a:lnTo>
                    <a:pt x="5892328" y="417889"/>
                  </a:lnTo>
                  <a:lnTo>
                    <a:pt x="5954478" y="448741"/>
                  </a:lnTo>
                  <a:lnTo>
                    <a:pt x="6011393" y="480353"/>
                  </a:lnTo>
                  <a:lnTo>
                    <a:pt x="6062930" y="512688"/>
                  </a:lnTo>
                  <a:lnTo>
                    <a:pt x="6108942" y="545710"/>
                  </a:lnTo>
                  <a:lnTo>
                    <a:pt x="6149288" y="579381"/>
                  </a:lnTo>
                  <a:lnTo>
                    <a:pt x="6183822" y="613666"/>
                  </a:lnTo>
                  <a:lnTo>
                    <a:pt x="6212401" y="648527"/>
                  </a:lnTo>
                  <a:lnTo>
                    <a:pt x="6234879" y="683929"/>
                  </a:lnTo>
                  <a:lnTo>
                    <a:pt x="6251114" y="719835"/>
                  </a:lnTo>
                  <a:lnTo>
                    <a:pt x="6263443" y="774559"/>
                  </a:lnTo>
                  <a:lnTo>
                    <a:pt x="6264275" y="793013"/>
                  </a:lnTo>
                  <a:lnTo>
                    <a:pt x="6263443" y="811468"/>
                  </a:lnTo>
                  <a:lnTo>
                    <a:pt x="6251114" y="866194"/>
                  </a:lnTo>
                  <a:lnTo>
                    <a:pt x="6234879" y="902101"/>
                  </a:lnTo>
                  <a:lnTo>
                    <a:pt x="6212401" y="937503"/>
                  </a:lnTo>
                  <a:lnTo>
                    <a:pt x="6183822" y="972365"/>
                  </a:lnTo>
                  <a:lnTo>
                    <a:pt x="6149288" y="1006650"/>
                  </a:lnTo>
                  <a:lnTo>
                    <a:pt x="6108942" y="1040321"/>
                  </a:lnTo>
                  <a:lnTo>
                    <a:pt x="6062930" y="1073341"/>
                  </a:lnTo>
                  <a:lnTo>
                    <a:pt x="6011393" y="1105675"/>
                  </a:lnTo>
                  <a:lnTo>
                    <a:pt x="5954478" y="1137286"/>
                  </a:lnTo>
                  <a:lnTo>
                    <a:pt x="5892328" y="1168136"/>
                  </a:lnTo>
                  <a:lnTo>
                    <a:pt x="5825088" y="1198191"/>
                  </a:lnTo>
                  <a:lnTo>
                    <a:pt x="5789604" y="1212908"/>
                  </a:lnTo>
                  <a:lnTo>
                    <a:pt x="5752901" y="1227413"/>
                  </a:lnTo>
                  <a:lnTo>
                    <a:pt x="5714997" y="1241700"/>
                  </a:lnTo>
                  <a:lnTo>
                    <a:pt x="5675911" y="1255766"/>
                  </a:lnTo>
                  <a:lnTo>
                    <a:pt x="5635660" y="1269605"/>
                  </a:lnTo>
                  <a:lnTo>
                    <a:pt x="5594263" y="1283213"/>
                  </a:lnTo>
                  <a:lnTo>
                    <a:pt x="5551738" y="1296585"/>
                  </a:lnTo>
                  <a:lnTo>
                    <a:pt x="5508102" y="1309718"/>
                  </a:lnTo>
                  <a:lnTo>
                    <a:pt x="5463373" y="1322605"/>
                  </a:lnTo>
                  <a:lnTo>
                    <a:pt x="5417570" y="1335244"/>
                  </a:lnTo>
                  <a:lnTo>
                    <a:pt x="5370710" y="1347628"/>
                  </a:lnTo>
                  <a:lnTo>
                    <a:pt x="5322812" y="1359755"/>
                  </a:lnTo>
                  <a:lnTo>
                    <a:pt x="5273894" y="1371618"/>
                  </a:lnTo>
                  <a:lnTo>
                    <a:pt x="5223973" y="1383214"/>
                  </a:lnTo>
                  <a:lnTo>
                    <a:pt x="5173068" y="1394538"/>
                  </a:lnTo>
                  <a:lnTo>
                    <a:pt x="5121197" y="1405585"/>
                  </a:lnTo>
                  <a:lnTo>
                    <a:pt x="5068377" y="1416352"/>
                  </a:lnTo>
                  <a:lnTo>
                    <a:pt x="5014627" y="1426832"/>
                  </a:lnTo>
                  <a:lnTo>
                    <a:pt x="4959965" y="1437022"/>
                  </a:lnTo>
                  <a:lnTo>
                    <a:pt x="4904408" y="1446918"/>
                  </a:lnTo>
                  <a:lnTo>
                    <a:pt x="4847976" y="1456514"/>
                  </a:lnTo>
                  <a:lnTo>
                    <a:pt x="4790685" y="1465806"/>
                  </a:lnTo>
                  <a:lnTo>
                    <a:pt x="4732554" y="1474789"/>
                  </a:lnTo>
                  <a:lnTo>
                    <a:pt x="4673600" y="1483459"/>
                  </a:lnTo>
                  <a:lnTo>
                    <a:pt x="4613843" y="1491812"/>
                  </a:lnTo>
                  <a:lnTo>
                    <a:pt x="4553299" y="1499843"/>
                  </a:lnTo>
                  <a:lnTo>
                    <a:pt x="4491988" y="1507546"/>
                  </a:lnTo>
                  <a:lnTo>
                    <a:pt x="4429926" y="1514919"/>
                  </a:lnTo>
                  <a:lnTo>
                    <a:pt x="4367132" y="1521955"/>
                  </a:lnTo>
                  <a:lnTo>
                    <a:pt x="4303624" y="1528651"/>
                  </a:lnTo>
                  <a:lnTo>
                    <a:pt x="4239420" y="1535002"/>
                  </a:lnTo>
                  <a:lnTo>
                    <a:pt x="4174538" y="1541004"/>
                  </a:lnTo>
                  <a:lnTo>
                    <a:pt x="4108996" y="1546651"/>
                  </a:lnTo>
                  <a:lnTo>
                    <a:pt x="4042812" y="1551940"/>
                  </a:lnTo>
                  <a:lnTo>
                    <a:pt x="3976004" y="1556865"/>
                  </a:lnTo>
                  <a:lnTo>
                    <a:pt x="3908590" y="1561423"/>
                  </a:lnTo>
                  <a:lnTo>
                    <a:pt x="3840589" y="1565608"/>
                  </a:lnTo>
                  <a:lnTo>
                    <a:pt x="3772017" y="1569416"/>
                  </a:lnTo>
                  <a:lnTo>
                    <a:pt x="3702894" y="1572843"/>
                  </a:lnTo>
                  <a:lnTo>
                    <a:pt x="3633236" y="1575884"/>
                  </a:lnTo>
                  <a:lnTo>
                    <a:pt x="3563063" y="1578534"/>
                  </a:lnTo>
                  <a:lnTo>
                    <a:pt x="3492392" y="1580789"/>
                  </a:lnTo>
                  <a:lnTo>
                    <a:pt x="3421241" y="1582644"/>
                  </a:lnTo>
                  <a:lnTo>
                    <a:pt x="3349629" y="1584095"/>
                  </a:lnTo>
                  <a:lnTo>
                    <a:pt x="3277572" y="1585136"/>
                  </a:lnTo>
                  <a:lnTo>
                    <a:pt x="3205090" y="1585765"/>
                  </a:lnTo>
                  <a:lnTo>
                    <a:pt x="3132201" y="1585976"/>
                  </a:lnTo>
                  <a:lnTo>
                    <a:pt x="3059305" y="1585765"/>
                  </a:lnTo>
                  <a:lnTo>
                    <a:pt x="2986818" y="1585136"/>
                  </a:lnTo>
                  <a:lnTo>
                    <a:pt x="2914757" y="1584095"/>
                  </a:lnTo>
                  <a:lnTo>
                    <a:pt x="2843140" y="1582644"/>
                  </a:lnTo>
                  <a:lnTo>
                    <a:pt x="2771984" y="1580789"/>
                  </a:lnTo>
                  <a:lnTo>
                    <a:pt x="2701308" y="1578534"/>
                  </a:lnTo>
                  <a:lnTo>
                    <a:pt x="2631131" y="1575884"/>
                  </a:lnTo>
                  <a:lnTo>
                    <a:pt x="2561469" y="1572843"/>
                  </a:lnTo>
                  <a:lnTo>
                    <a:pt x="2492342" y="1569416"/>
                  </a:lnTo>
                  <a:lnTo>
                    <a:pt x="2423766" y="1565608"/>
                  </a:lnTo>
                  <a:lnTo>
                    <a:pt x="2355760" y="1561423"/>
                  </a:lnTo>
                  <a:lnTo>
                    <a:pt x="2288343" y="1556865"/>
                  </a:lnTo>
                  <a:lnTo>
                    <a:pt x="2221531" y="1551940"/>
                  </a:lnTo>
                  <a:lnTo>
                    <a:pt x="2155344" y="1546651"/>
                  </a:lnTo>
                  <a:lnTo>
                    <a:pt x="2089798" y="1541004"/>
                  </a:lnTo>
                  <a:lnTo>
                    <a:pt x="2024913" y="1535002"/>
                  </a:lnTo>
                  <a:lnTo>
                    <a:pt x="1960706" y="1528651"/>
                  </a:lnTo>
                  <a:lnTo>
                    <a:pt x="1897195" y="1521955"/>
                  </a:lnTo>
                  <a:lnTo>
                    <a:pt x="1834398" y="1514919"/>
                  </a:lnTo>
                  <a:lnTo>
                    <a:pt x="1772334" y="1507546"/>
                  </a:lnTo>
                  <a:lnTo>
                    <a:pt x="1711019" y="1499843"/>
                  </a:lnTo>
                  <a:lnTo>
                    <a:pt x="1650473" y="1491812"/>
                  </a:lnTo>
                  <a:lnTo>
                    <a:pt x="1590713" y="1483459"/>
                  </a:lnTo>
                  <a:lnTo>
                    <a:pt x="1531757" y="1474789"/>
                  </a:lnTo>
                  <a:lnTo>
                    <a:pt x="1473624" y="1465806"/>
                  </a:lnTo>
                  <a:lnTo>
                    <a:pt x="1416331" y="1456514"/>
                  </a:lnTo>
                  <a:lnTo>
                    <a:pt x="1359896" y="1446918"/>
                  </a:lnTo>
                  <a:lnTo>
                    <a:pt x="1304337" y="1437022"/>
                  </a:lnTo>
                  <a:lnTo>
                    <a:pt x="1249673" y="1426832"/>
                  </a:lnTo>
                  <a:lnTo>
                    <a:pt x="1195921" y="1416352"/>
                  </a:lnTo>
                  <a:lnTo>
                    <a:pt x="1143100" y="1405585"/>
                  </a:lnTo>
                  <a:lnTo>
                    <a:pt x="1091227" y="1394538"/>
                  </a:lnTo>
                  <a:lnTo>
                    <a:pt x="1040320" y="1383214"/>
                  </a:lnTo>
                  <a:lnTo>
                    <a:pt x="990398" y="1371618"/>
                  </a:lnTo>
                  <a:lnTo>
                    <a:pt x="941478" y="1359755"/>
                  </a:lnTo>
                  <a:lnTo>
                    <a:pt x="893579" y="1347628"/>
                  </a:lnTo>
                  <a:lnTo>
                    <a:pt x="846718" y="1335244"/>
                  </a:lnTo>
                  <a:lnTo>
                    <a:pt x="800914" y="1322605"/>
                  </a:lnTo>
                  <a:lnTo>
                    <a:pt x="756184" y="1309718"/>
                  </a:lnTo>
                  <a:lnTo>
                    <a:pt x="712547" y="1296585"/>
                  </a:lnTo>
                  <a:lnTo>
                    <a:pt x="670020" y="1283213"/>
                  </a:lnTo>
                  <a:lnTo>
                    <a:pt x="628622" y="1269605"/>
                  </a:lnTo>
                  <a:lnTo>
                    <a:pt x="588371" y="1255766"/>
                  </a:lnTo>
                  <a:lnTo>
                    <a:pt x="549284" y="1241700"/>
                  </a:lnTo>
                  <a:lnTo>
                    <a:pt x="511380" y="1227413"/>
                  </a:lnTo>
                  <a:lnTo>
                    <a:pt x="474676" y="1212908"/>
                  </a:lnTo>
                  <a:lnTo>
                    <a:pt x="439191" y="1198191"/>
                  </a:lnTo>
                  <a:lnTo>
                    <a:pt x="371949" y="1168136"/>
                  </a:lnTo>
                  <a:lnTo>
                    <a:pt x="309798" y="1137286"/>
                  </a:lnTo>
                  <a:lnTo>
                    <a:pt x="252883" y="1105675"/>
                  </a:lnTo>
                  <a:lnTo>
                    <a:pt x="201346" y="1073341"/>
                  </a:lnTo>
                  <a:lnTo>
                    <a:pt x="155332" y="1040321"/>
                  </a:lnTo>
                  <a:lnTo>
                    <a:pt x="114987" y="1006650"/>
                  </a:lnTo>
                  <a:lnTo>
                    <a:pt x="80452" y="972365"/>
                  </a:lnTo>
                  <a:lnTo>
                    <a:pt x="51874" y="937503"/>
                  </a:lnTo>
                  <a:lnTo>
                    <a:pt x="29395" y="902101"/>
                  </a:lnTo>
                  <a:lnTo>
                    <a:pt x="13160" y="866194"/>
                  </a:lnTo>
                  <a:lnTo>
                    <a:pt x="831" y="811468"/>
                  </a:lnTo>
                  <a:lnTo>
                    <a:pt x="0" y="793013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62045" y="4911090"/>
            <a:ext cx="30727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Общие</a:t>
            </a:r>
            <a:r>
              <a:rPr sz="2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результатам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оценки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медико-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тактической характеристики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02050" y="3911600"/>
            <a:ext cx="1732280" cy="803275"/>
            <a:chOff x="3702050" y="3911600"/>
            <a:chExt cx="1732280" cy="803275"/>
          </a:xfrm>
        </p:grpSpPr>
        <p:sp>
          <p:nvSpPr>
            <p:cNvPr id="24" name="object 24"/>
            <p:cNvSpPr/>
            <p:nvPr/>
          </p:nvSpPr>
          <p:spPr>
            <a:xfrm>
              <a:off x="3708400" y="3917950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432180" y="0"/>
                  </a:moveTo>
                  <a:lnTo>
                    <a:pt x="144017" y="0"/>
                  </a:lnTo>
                  <a:lnTo>
                    <a:pt x="144017" y="502412"/>
                  </a:lnTo>
                  <a:lnTo>
                    <a:pt x="0" y="502412"/>
                  </a:lnTo>
                  <a:lnTo>
                    <a:pt x="288163" y="790575"/>
                  </a:lnTo>
                  <a:lnTo>
                    <a:pt x="576326" y="502412"/>
                  </a:lnTo>
                  <a:lnTo>
                    <a:pt x="432180" y="502412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08400" y="3917950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0" y="502412"/>
                  </a:moveTo>
                  <a:lnTo>
                    <a:pt x="144017" y="502412"/>
                  </a:lnTo>
                  <a:lnTo>
                    <a:pt x="144017" y="0"/>
                  </a:lnTo>
                  <a:lnTo>
                    <a:pt x="432180" y="0"/>
                  </a:lnTo>
                  <a:lnTo>
                    <a:pt x="432180" y="502412"/>
                  </a:lnTo>
                  <a:lnTo>
                    <a:pt x="576326" y="502412"/>
                  </a:lnTo>
                  <a:lnTo>
                    <a:pt x="288163" y="790575"/>
                  </a:lnTo>
                  <a:lnTo>
                    <a:pt x="0" y="50241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1400" y="3917950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432180" y="0"/>
                  </a:moveTo>
                  <a:lnTo>
                    <a:pt x="144017" y="0"/>
                  </a:lnTo>
                  <a:lnTo>
                    <a:pt x="144017" y="502412"/>
                  </a:lnTo>
                  <a:lnTo>
                    <a:pt x="0" y="502412"/>
                  </a:lnTo>
                  <a:lnTo>
                    <a:pt x="288163" y="790575"/>
                  </a:lnTo>
                  <a:lnTo>
                    <a:pt x="576326" y="502412"/>
                  </a:lnTo>
                  <a:lnTo>
                    <a:pt x="432180" y="502412"/>
                  </a:lnTo>
                  <a:lnTo>
                    <a:pt x="432180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51400" y="3917950"/>
              <a:ext cx="576580" cy="790575"/>
            </a:xfrm>
            <a:custGeom>
              <a:avLst/>
              <a:gdLst/>
              <a:ahLst/>
              <a:cxnLst/>
              <a:rect l="l" t="t" r="r" b="b"/>
              <a:pathLst>
                <a:path w="576579" h="790575">
                  <a:moveTo>
                    <a:pt x="0" y="502412"/>
                  </a:moveTo>
                  <a:lnTo>
                    <a:pt x="144017" y="502412"/>
                  </a:lnTo>
                  <a:lnTo>
                    <a:pt x="144017" y="0"/>
                  </a:lnTo>
                  <a:lnTo>
                    <a:pt x="432180" y="0"/>
                  </a:lnTo>
                  <a:lnTo>
                    <a:pt x="432180" y="502412"/>
                  </a:lnTo>
                  <a:lnTo>
                    <a:pt x="576326" y="502412"/>
                  </a:lnTo>
                  <a:lnTo>
                    <a:pt x="288163" y="790575"/>
                  </a:lnTo>
                  <a:lnTo>
                    <a:pt x="0" y="50241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96977"/>
            <a:ext cx="8582660" cy="62871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44320" marR="350520" indent="-1071880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Характер</a:t>
            </a:r>
            <a:r>
              <a:rPr sz="2800" b="1" spc="-12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4EEA"/>
                </a:solidFill>
                <a:latin typeface="Arial"/>
                <a:cs typeface="Arial"/>
              </a:rPr>
              <a:t>медико-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тактической</a:t>
            </a:r>
            <a:r>
              <a:rPr sz="2800" b="1" spc="-12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обстановки</a:t>
            </a:r>
            <a:r>
              <a:rPr sz="2800" b="1" spc="-114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4EEA"/>
                </a:solidFill>
                <a:latin typeface="Arial"/>
                <a:cs typeface="Arial"/>
              </a:rPr>
              <a:t>в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зонах</a:t>
            </a:r>
            <a:r>
              <a:rPr sz="2800" b="1" spc="-16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ЧС</a:t>
            </a:r>
            <a:r>
              <a:rPr sz="2800" b="1" spc="-14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может</a:t>
            </a:r>
            <a:r>
              <a:rPr sz="2800" b="1" spc="-15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определяться</a:t>
            </a:r>
            <a:r>
              <a:rPr sz="2800" b="1" spc="-10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4EEA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85115" marR="791210" indent="-272415">
              <a:lnSpc>
                <a:spcPts val="3020"/>
              </a:lnSpc>
              <a:spcBef>
                <a:spcPts val="61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20" dirty="0">
                <a:latin typeface="Arial"/>
                <a:cs typeface="Arial"/>
              </a:rPr>
              <a:t>возникновением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одновременно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большого 	</a:t>
            </a:r>
            <a:r>
              <a:rPr sz="2800" b="1" spc="-20" dirty="0">
                <a:latin typeface="Arial"/>
                <a:cs typeface="Arial"/>
              </a:rPr>
              <a:t>количества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безвозвратных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потерь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287020">
              <a:lnSpc>
                <a:spcPts val="2985"/>
              </a:lnSpc>
            </a:pPr>
            <a:r>
              <a:rPr sz="2800" b="1" dirty="0">
                <a:latin typeface="Arial"/>
                <a:cs typeface="Arial"/>
              </a:rPr>
              <a:t>санитарных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потерь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со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сложной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структурой;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2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10" dirty="0">
                <a:latin typeface="Arial"/>
                <a:cs typeface="Arial"/>
              </a:rPr>
              <a:t>разрушением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зданий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коммуникаций;</a:t>
            </a:r>
            <a:endParaRPr sz="2800">
              <a:latin typeface="Arial"/>
              <a:cs typeface="Arial"/>
            </a:endParaRPr>
          </a:p>
          <a:p>
            <a:pPr marL="285115" marR="3140075" indent="-272415">
              <a:lnSpc>
                <a:spcPts val="3020"/>
              </a:lnSpc>
              <a:spcBef>
                <a:spcPts val="64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Arial"/>
                <a:cs typeface="Arial"/>
              </a:rPr>
              <a:t>повышенной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эпидемической 	напряженностью;</a:t>
            </a:r>
            <a:endParaRPr sz="2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22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spc="-10" dirty="0">
                <a:latin typeface="Arial"/>
                <a:cs typeface="Arial"/>
              </a:rPr>
              <a:t>потерями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среди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медицинских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работников;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10" dirty="0">
                <a:latin typeface="Arial"/>
                <a:cs typeface="Arial"/>
              </a:rPr>
              <a:t>нарушением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психики,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стрессовыми 	расстройствами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персонала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пострадавших;</a:t>
            </a:r>
            <a:endParaRPr sz="2800">
              <a:latin typeface="Arial"/>
              <a:cs typeface="Arial"/>
            </a:endParaRPr>
          </a:p>
          <a:p>
            <a:pPr marL="285115" marR="342900" indent="-272415" algn="just">
              <a:lnSpc>
                <a:spcPct val="90000"/>
              </a:lnSpc>
              <a:spcBef>
                <a:spcPts val="56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25" dirty="0">
                <a:latin typeface="Arial"/>
                <a:cs typeface="Arial"/>
              </a:rPr>
              <a:t>возможным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заражением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окружающей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среды 	</a:t>
            </a:r>
            <a:r>
              <a:rPr sz="2800" b="1" dirty="0">
                <a:latin typeface="Arial"/>
                <a:cs typeface="Arial"/>
              </a:rPr>
              <a:t>АХОВ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(СДЯВ),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радиоактивными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веществами 	</a:t>
            </a:r>
            <a:r>
              <a:rPr sz="2800" b="1" dirty="0">
                <a:latin typeface="Arial"/>
                <a:cs typeface="Arial"/>
              </a:rPr>
              <a:t>(РВ),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патологическими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биологическими</a:t>
            </a:r>
            <a:endParaRPr sz="2800">
              <a:latin typeface="Arial"/>
              <a:cs typeface="Arial"/>
            </a:endParaRPr>
          </a:p>
          <a:p>
            <a:pPr marL="287020" algn="just">
              <a:lnSpc>
                <a:spcPts val="3025"/>
              </a:lnSpc>
            </a:pPr>
            <a:r>
              <a:rPr sz="2800" b="1" dirty="0">
                <a:latin typeface="Arial"/>
                <a:cs typeface="Arial"/>
              </a:rPr>
              <a:t>агентами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(ПБА).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88460"/>
            <a:ext cx="8357870" cy="60896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878330">
              <a:lnSpc>
                <a:spcPct val="100000"/>
              </a:lnSpc>
              <a:spcBef>
                <a:spcPts val="965"/>
              </a:spcBef>
            </a:pP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Оценка</a:t>
            </a:r>
            <a:r>
              <a:rPr sz="2800" b="1" spc="-14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общей</a:t>
            </a:r>
            <a:r>
              <a:rPr sz="2800" b="1" spc="-12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обстановки</a:t>
            </a:r>
            <a:r>
              <a:rPr sz="2800" b="1" spc="-95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4EEA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8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время,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место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вид</a:t>
            </a:r>
            <a:r>
              <a:rPr sz="2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ЧС;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ts val="3190"/>
              </a:lnSpc>
              <a:spcBef>
                <a:spcPts val="26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наличие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характер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повреждения</a:t>
            </a:r>
            <a:endParaRPr sz="2800">
              <a:latin typeface="Arial"/>
              <a:cs typeface="Arial"/>
            </a:endParaRPr>
          </a:p>
          <a:p>
            <a:pPr marL="287020" marR="5080">
              <a:lnSpc>
                <a:spcPts val="3030"/>
              </a:lnSpc>
              <a:spcBef>
                <a:spcPts val="204"/>
              </a:spcBef>
            </a:pPr>
            <a:r>
              <a:rPr sz="2800" b="1" dirty="0">
                <a:latin typeface="Arial"/>
                <a:cs typeface="Arial"/>
              </a:rPr>
              <a:t>(разрушения)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объектов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(зданий,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сооружений, коммуникаций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т.д.);</a:t>
            </a:r>
            <a:endParaRPr sz="2800">
              <a:latin typeface="Arial"/>
              <a:cs typeface="Arial"/>
            </a:endParaRPr>
          </a:p>
          <a:p>
            <a:pPr marL="285115" marR="1407795" indent="-272415">
              <a:lnSpc>
                <a:spcPts val="302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latin typeface="Arial"/>
                <a:cs typeface="Arial"/>
              </a:rPr>
              <a:t>данные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радиационной,</a:t>
            </a:r>
            <a:r>
              <a:rPr sz="28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химической</a:t>
            </a: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и 	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биологической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разведки</a:t>
            </a:r>
            <a:r>
              <a:rPr sz="28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зоны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ЧС;</a:t>
            </a:r>
            <a:endParaRPr sz="2800">
              <a:latin typeface="Arial"/>
              <a:cs typeface="Arial"/>
            </a:endParaRPr>
          </a:p>
          <a:p>
            <a:pPr marL="285115" marR="14604" indent="-272415">
              <a:lnSpc>
                <a:spcPts val="303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spc="-20" dirty="0">
                <a:latin typeface="Arial"/>
                <a:cs typeface="Arial"/>
              </a:rPr>
              <a:t>метеоусловия,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рельеф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местности,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состояние 	</a:t>
            </a:r>
            <a:r>
              <a:rPr sz="2800" b="1" spc="-30" dirty="0">
                <a:latin typeface="Arial"/>
                <a:cs typeface="Arial"/>
              </a:rPr>
              <a:t>дорог,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наличие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водоисточников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т.д.;</a:t>
            </a:r>
            <a:endParaRPr sz="2800">
              <a:latin typeface="Arial"/>
              <a:cs typeface="Arial"/>
            </a:endParaRPr>
          </a:p>
          <a:p>
            <a:pPr marL="285115" marR="906780" indent="-272415">
              <a:lnSpc>
                <a:spcPts val="302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размеры</a:t>
            </a:r>
            <a:r>
              <a:rPr sz="28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зоны</a:t>
            </a:r>
            <a:r>
              <a:rPr sz="28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разрушений,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затоплений, 	</a:t>
            </a:r>
            <a:r>
              <a:rPr sz="2800" b="1" dirty="0">
                <a:latin typeface="Arial"/>
                <a:cs typeface="Arial"/>
              </a:rPr>
              <a:t>пожаров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т.д.;</a:t>
            </a:r>
            <a:endParaRPr sz="2800">
              <a:latin typeface="Arial"/>
              <a:cs typeface="Arial"/>
            </a:endParaRPr>
          </a:p>
          <a:p>
            <a:pPr marL="285750" marR="221615" indent="-273050">
              <a:lnSpc>
                <a:spcPts val="3020"/>
              </a:lnSpc>
              <a:spcBef>
                <a:spcPts val="61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маршруты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возможного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выдвижения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очаги 	</a:t>
            </a:r>
            <a:r>
              <a:rPr sz="2800" b="1" spc="-30" dirty="0">
                <a:latin typeface="Arial"/>
                <a:cs typeface="Arial"/>
              </a:rPr>
              <a:t>аварийно-</a:t>
            </a:r>
            <a:r>
              <a:rPr sz="2800" b="1" dirty="0">
                <a:latin typeface="Arial"/>
                <a:cs typeface="Arial"/>
              </a:rPr>
              <a:t>спасательных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отрядов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287020">
              <a:lnSpc>
                <a:spcPts val="2985"/>
              </a:lnSpc>
            </a:pPr>
            <a:r>
              <a:rPr sz="2800" b="1" dirty="0">
                <a:latin typeface="Arial"/>
                <a:cs typeface="Arial"/>
              </a:rPr>
              <a:t>медицинских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формирований.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207397"/>
            <a:ext cx="8336915" cy="63239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81100">
              <a:lnSpc>
                <a:spcPct val="100000"/>
              </a:lnSpc>
              <a:spcBef>
                <a:spcPts val="365"/>
              </a:spcBef>
            </a:pPr>
            <a:r>
              <a:rPr sz="2800" b="1" dirty="0">
                <a:solidFill>
                  <a:srgbClr val="004EEA"/>
                </a:solidFill>
                <a:latin typeface="Arial"/>
                <a:cs typeface="Arial"/>
              </a:rPr>
              <a:t>Оценка</a:t>
            </a:r>
            <a:r>
              <a:rPr sz="2800" b="1" spc="-12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медицинской</a:t>
            </a:r>
            <a:r>
              <a:rPr sz="2800" b="1" spc="-100" dirty="0">
                <a:solidFill>
                  <a:srgbClr val="004EE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4EEA"/>
                </a:solidFill>
                <a:latin typeface="Arial"/>
                <a:cs typeface="Arial"/>
              </a:rPr>
              <a:t>обстановки:</a:t>
            </a:r>
            <a:endParaRPr sz="2800">
              <a:latin typeface="Arial"/>
              <a:cs typeface="Arial"/>
            </a:endParaRPr>
          </a:p>
          <a:p>
            <a:pPr marL="284480" marR="85725" indent="-272415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число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пострадавших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(величина)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основные 	</a:t>
            </a:r>
            <a:r>
              <a:rPr sz="2800" b="1" dirty="0">
                <a:latin typeface="Arial"/>
                <a:cs typeface="Arial"/>
              </a:rPr>
              <a:t>виды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поражений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(структура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санитарных</a:t>
            </a:r>
            <a:endParaRPr sz="2800">
              <a:latin typeface="Arial"/>
              <a:cs typeface="Arial"/>
            </a:endParaRPr>
          </a:p>
          <a:p>
            <a:pPr marL="286385">
              <a:lnSpc>
                <a:spcPts val="2815"/>
              </a:lnSpc>
            </a:pPr>
            <a:r>
              <a:rPr sz="2800" b="1" spc="-10" dirty="0">
                <a:latin typeface="Arial"/>
                <a:cs typeface="Arial"/>
              </a:rPr>
              <a:t>потерь);</a:t>
            </a:r>
            <a:endParaRPr sz="2800">
              <a:latin typeface="Arial"/>
              <a:cs typeface="Arial"/>
            </a:endParaRPr>
          </a:p>
          <a:p>
            <a:pPr marL="285115" marR="5080" indent="-273050">
              <a:lnSpc>
                <a:spcPts val="3020"/>
              </a:lnSpc>
              <a:spcBef>
                <a:spcPts val="21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spc="-30" dirty="0">
                <a:latin typeface="Arial"/>
                <a:cs typeface="Arial"/>
              </a:rPr>
              <a:t>возможность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использования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сохранившихся 	</a:t>
            </a:r>
            <a:r>
              <a:rPr sz="2800" b="1" spc="-10" dirty="0">
                <a:latin typeface="Arial"/>
                <a:cs typeface="Arial"/>
              </a:rPr>
              <a:t>госучреждений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здравоохранения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(ГУЗ);</a:t>
            </a:r>
            <a:endParaRPr sz="2800">
              <a:latin typeface="Arial"/>
              <a:cs typeface="Arial"/>
            </a:endParaRPr>
          </a:p>
          <a:p>
            <a:pPr marL="284480" marR="1754505" indent="-272415">
              <a:lnSpc>
                <a:spcPts val="3020"/>
              </a:lnSpc>
              <a:spcBef>
                <a:spcPts val="1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расчет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потребности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медицинских 	формированиях</a:t>
            </a:r>
            <a:r>
              <a:rPr sz="2800" b="1" spc="-18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marL="285750" indent="-273050">
              <a:lnSpc>
                <a:spcPts val="2820"/>
              </a:lnSpc>
              <a:buClr>
                <a:srgbClr val="D24717"/>
              </a:buClr>
              <a:buSzPct val="83928"/>
              <a:buFont typeface="Segoe UI Symbol"/>
              <a:buChar char="⚫"/>
              <a:tabLst>
                <a:tab pos="28575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маршруты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движения</a:t>
            </a:r>
            <a:r>
              <a:rPr sz="2800" b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медицинских</a:t>
            </a:r>
            <a:endParaRPr sz="2800">
              <a:latin typeface="Arial"/>
              <a:cs typeface="Arial"/>
            </a:endParaRPr>
          </a:p>
          <a:p>
            <a:pPr marL="286385" marR="464820">
              <a:lnSpc>
                <a:spcPts val="3020"/>
              </a:lnSpc>
              <a:spcBef>
                <a:spcPts val="215"/>
              </a:spcBef>
            </a:pPr>
            <a:r>
              <a:rPr sz="2800" b="1" spc="-10" dirty="0">
                <a:latin typeface="Arial"/>
                <a:cs typeface="Arial"/>
              </a:rPr>
              <a:t>формирований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район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ЧС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необходимое </a:t>
            </a:r>
            <a:r>
              <a:rPr sz="2800" b="1" dirty="0">
                <a:latin typeface="Arial"/>
                <a:cs typeface="Arial"/>
              </a:rPr>
              <a:t>для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этого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время;</a:t>
            </a:r>
            <a:endParaRPr sz="2800">
              <a:latin typeface="Arial"/>
              <a:cs typeface="Arial"/>
            </a:endParaRPr>
          </a:p>
          <a:p>
            <a:pPr marL="284480" marR="44450" indent="-272415">
              <a:lnSpc>
                <a:spcPts val="3030"/>
              </a:lnSpc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latin typeface="Arial"/>
                <a:cs typeface="Arial"/>
              </a:rPr>
              <a:t>время</a:t>
            </a:r>
            <a:r>
              <a:rPr sz="2800" b="1" spc="-18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начала</a:t>
            </a:r>
            <a:r>
              <a:rPr sz="2800" b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поступления</a:t>
            </a:r>
            <a:r>
              <a:rPr sz="28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пострадавших</a:t>
            </a:r>
            <a:r>
              <a:rPr sz="28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на 	</a:t>
            </a:r>
            <a:r>
              <a:rPr sz="2800" b="1" dirty="0">
                <a:latin typeface="Arial"/>
                <a:cs typeface="Arial"/>
              </a:rPr>
              <a:t>пункты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сбора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районе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развертывания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286385">
              <a:lnSpc>
                <a:spcPts val="2805"/>
              </a:lnSpc>
            </a:pPr>
            <a:r>
              <a:rPr sz="2800" b="1" dirty="0">
                <a:latin typeface="Arial"/>
                <a:cs typeface="Arial"/>
              </a:rPr>
              <a:t>доставки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пострадавших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ГУЗ;</a:t>
            </a:r>
            <a:endParaRPr sz="2800">
              <a:latin typeface="Arial"/>
              <a:cs typeface="Arial"/>
            </a:endParaRPr>
          </a:p>
          <a:p>
            <a:pPr marL="284480" marR="415290" indent="-272415">
              <a:lnSpc>
                <a:spcPts val="3020"/>
              </a:lnSpc>
              <a:spcBef>
                <a:spcPts val="21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санитарно-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эпидемическое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состояние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зоны 	</a:t>
            </a:r>
            <a:r>
              <a:rPr sz="2800" b="1" spc="-25" dirty="0">
                <a:latin typeface="Arial"/>
                <a:cs typeface="Arial"/>
              </a:rPr>
              <a:t>ЧС.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483" y="76327"/>
            <a:ext cx="6984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4EEA"/>
                </a:solidFill>
              </a:rPr>
              <a:t>Общие</a:t>
            </a:r>
            <a:r>
              <a:rPr spc="-125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выводы</a:t>
            </a:r>
            <a:r>
              <a:rPr spc="-95" dirty="0">
                <a:solidFill>
                  <a:srgbClr val="004EEA"/>
                </a:solidFill>
              </a:rPr>
              <a:t> </a:t>
            </a:r>
            <a:r>
              <a:rPr dirty="0">
                <a:solidFill>
                  <a:srgbClr val="004EEA"/>
                </a:solidFill>
              </a:rPr>
              <a:t>по</a:t>
            </a:r>
            <a:r>
              <a:rPr spc="-120" dirty="0">
                <a:solidFill>
                  <a:srgbClr val="004EEA"/>
                </a:solidFill>
              </a:rPr>
              <a:t> </a:t>
            </a:r>
            <a:r>
              <a:rPr spc="-35" dirty="0">
                <a:solidFill>
                  <a:srgbClr val="004EEA"/>
                </a:solidFill>
              </a:rPr>
              <a:t>результатам</a:t>
            </a:r>
            <a:r>
              <a:rPr spc="-70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оценки </a:t>
            </a:r>
            <a:r>
              <a:rPr spc="-30" dirty="0">
                <a:solidFill>
                  <a:srgbClr val="004EEA"/>
                </a:solidFill>
              </a:rPr>
              <a:t>медико-</a:t>
            </a:r>
            <a:r>
              <a:rPr spc="-10" dirty="0">
                <a:solidFill>
                  <a:srgbClr val="004EEA"/>
                </a:solidFill>
              </a:rPr>
              <a:t>тактической</a:t>
            </a:r>
            <a:r>
              <a:rPr spc="-60" dirty="0">
                <a:solidFill>
                  <a:srgbClr val="004EEA"/>
                </a:solidFill>
              </a:rPr>
              <a:t> </a:t>
            </a:r>
            <a:r>
              <a:rPr spc="-10" dirty="0">
                <a:solidFill>
                  <a:srgbClr val="004EEA"/>
                </a:solidFill>
              </a:rPr>
              <a:t>обстановки: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067181"/>
            <a:ext cx="8833485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Font typeface="Arial MT"/>
              <a:buChar char="•"/>
              <a:tabLst>
                <a:tab pos="286385" algn="l"/>
              </a:tabLst>
            </a:pPr>
            <a:r>
              <a:rPr sz="2600" b="1" dirty="0">
                <a:latin typeface="Arial"/>
                <a:cs typeface="Arial"/>
              </a:rPr>
              <a:t>специфика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общей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обстановки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зоне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ЧС;</a:t>
            </a:r>
            <a:endParaRPr sz="2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6385" algn="l"/>
              </a:tabLst>
            </a:pPr>
            <a:r>
              <a:rPr sz="2600" b="1" dirty="0">
                <a:latin typeface="Arial"/>
                <a:cs typeface="Arial"/>
              </a:rPr>
              <a:t>условия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для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организации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медицинской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помощи;</a:t>
            </a:r>
            <a:endParaRPr sz="2600">
              <a:latin typeface="Arial"/>
              <a:cs typeface="Arial"/>
            </a:endParaRPr>
          </a:p>
          <a:p>
            <a:pPr marL="286385" indent="-273685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6385" algn="l"/>
              </a:tabLst>
            </a:pPr>
            <a:r>
              <a:rPr sz="2600" b="1" spc="-10" dirty="0">
                <a:latin typeface="Arial"/>
                <a:cs typeface="Arial"/>
              </a:rPr>
              <a:t>величина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структура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санитарных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потерь;</a:t>
            </a:r>
            <a:endParaRPr sz="2600">
              <a:latin typeface="Arial"/>
              <a:cs typeface="Arial"/>
            </a:endParaRPr>
          </a:p>
          <a:p>
            <a:pPr marL="287020" marR="637540" indent="-274320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7020" algn="l"/>
              </a:tabLst>
            </a:pPr>
            <a:r>
              <a:rPr sz="2600" b="1" spc="-10" dirty="0">
                <a:latin typeface="Arial"/>
                <a:cs typeface="Arial"/>
              </a:rPr>
              <a:t>потребность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силах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средствах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(медицинских </a:t>
            </a:r>
            <a:r>
              <a:rPr sz="2600" b="1" dirty="0">
                <a:latin typeface="Arial"/>
                <a:cs typeface="Arial"/>
              </a:rPr>
              <a:t>формированиях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т.д.);</a:t>
            </a:r>
            <a:endParaRPr sz="2600">
              <a:latin typeface="Arial"/>
              <a:cs typeface="Arial"/>
            </a:endParaRPr>
          </a:p>
          <a:p>
            <a:pPr marL="287020" marR="1222375" indent="-274320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7020" algn="l"/>
              </a:tabLst>
            </a:pPr>
            <a:r>
              <a:rPr sz="2600" b="1" dirty="0">
                <a:latin typeface="Arial"/>
                <a:cs typeface="Arial"/>
              </a:rPr>
              <a:t>потребность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1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транспортных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средствах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для </a:t>
            </a:r>
            <a:r>
              <a:rPr sz="2600" b="1" dirty="0">
                <a:latin typeface="Arial"/>
                <a:cs typeface="Arial"/>
              </a:rPr>
              <a:t>эвакуации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пострадавших;</a:t>
            </a:r>
            <a:endParaRPr sz="2600">
              <a:latin typeface="Arial"/>
              <a:cs typeface="Arial"/>
            </a:endParaRPr>
          </a:p>
          <a:p>
            <a:pPr marL="287020" marR="770255" indent="-274320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7020" algn="l"/>
              </a:tabLst>
            </a:pPr>
            <a:r>
              <a:rPr sz="2600" b="1" spc="-10" dirty="0">
                <a:latin typeface="Arial"/>
                <a:cs typeface="Arial"/>
              </a:rPr>
              <a:t>готовность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специализированных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ГУЗ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к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приему пострадавших;</a:t>
            </a:r>
            <a:endParaRPr sz="2600">
              <a:latin typeface="Arial"/>
              <a:cs typeface="Arial"/>
            </a:endParaRPr>
          </a:p>
          <a:p>
            <a:pPr marL="287020" marR="513080" indent="-274320">
              <a:lnSpc>
                <a:spcPct val="100000"/>
              </a:lnSpc>
              <a:buClr>
                <a:srgbClr val="D24717"/>
              </a:buClr>
              <a:buFont typeface="Arial MT"/>
              <a:buChar char="•"/>
              <a:tabLst>
                <a:tab pos="287020" algn="l"/>
              </a:tabLst>
            </a:pPr>
            <a:r>
              <a:rPr sz="2600" b="1" spc="-10" dirty="0">
                <a:latin typeface="Arial"/>
                <a:cs typeface="Arial"/>
              </a:rPr>
              <a:t>санитарно-эпидемиологическое</a:t>
            </a:r>
            <a:r>
              <a:rPr sz="2600" b="1" spc="-1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состояние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зоны </a:t>
            </a:r>
            <a:r>
              <a:rPr sz="2600" b="1" spc="-25" dirty="0">
                <a:latin typeface="Arial"/>
                <a:cs typeface="Arial"/>
              </a:rPr>
              <a:t>ЧС;</a:t>
            </a:r>
            <a:endParaRPr sz="26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Font typeface="Arial MT"/>
              <a:buChar char="•"/>
              <a:tabLst>
                <a:tab pos="287020" algn="l"/>
              </a:tabLst>
            </a:pPr>
            <a:r>
              <a:rPr sz="2600" b="1" spc="-10" dirty="0">
                <a:latin typeface="Arial"/>
                <a:cs typeface="Arial"/>
              </a:rPr>
              <a:t>необходимость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организации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взаимодействия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сил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 </a:t>
            </a:r>
            <a:r>
              <a:rPr sz="2600" b="1" dirty="0">
                <a:latin typeface="Arial"/>
                <a:cs typeface="Arial"/>
              </a:rPr>
              <a:t>средств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Министерства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здравоохранения</a:t>
            </a:r>
            <a:r>
              <a:rPr sz="2600" b="1" spc="-130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с</a:t>
            </a:r>
            <a:endParaRPr sz="26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600" b="1" dirty="0">
                <a:latin typeface="Arial"/>
                <a:cs typeface="Arial"/>
              </a:rPr>
              <a:t>медицинской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службой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Министерства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обороны.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438" rIns="0" bIns="0" rtlCol="0">
            <a:spAutoFit/>
          </a:bodyPr>
          <a:lstStyle/>
          <a:p>
            <a:pPr marL="123126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 Black"/>
                <a:cs typeface="Arial Black"/>
              </a:rPr>
              <a:t>Учебные</a:t>
            </a:r>
            <a:r>
              <a:rPr sz="3600" b="0" spc="-180" dirty="0">
                <a:latin typeface="Arial Black"/>
                <a:cs typeface="Arial Black"/>
              </a:rPr>
              <a:t> </a:t>
            </a:r>
            <a:r>
              <a:rPr sz="3600" b="0" spc="-10" dirty="0">
                <a:latin typeface="Arial Black"/>
                <a:cs typeface="Arial Black"/>
              </a:rPr>
              <a:t>вопросы: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269" y="1275664"/>
            <a:ext cx="7721600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 marR="739140" indent="-513715" algn="just">
              <a:lnSpc>
                <a:spcPct val="100000"/>
              </a:lnSpc>
              <a:spcBef>
                <a:spcPts val="105"/>
              </a:spcBef>
              <a:buSzPct val="84375"/>
              <a:buAutoNum type="arabicPeriod"/>
              <a:tabLst>
                <a:tab pos="525780" algn="l"/>
              </a:tabLst>
            </a:pPr>
            <a:r>
              <a:rPr sz="3200" b="1" dirty="0">
                <a:latin typeface="Calibri"/>
                <a:cs typeface="Calibri"/>
              </a:rPr>
              <a:t>Медицина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катастроф: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определение, содержание,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основные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понятия</a:t>
            </a:r>
            <a:endParaRPr sz="3200">
              <a:latin typeface="Calibri"/>
              <a:cs typeface="Calibri"/>
            </a:endParaRPr>
          </a:p>
          <a:p>
            <a:pPr marL="525780" marR="5080" indent="-513715" algn="just">
              <a:lnSpc>
                <a:spcPct val="100000"/>
              </a:lnSpc>
              <a:spcBef>
                <a:spcPts val="600"/>
              </a:spcBef>
              <a:buSzPct val="84375"/>
              <a:buAutoNum type="arabicPeriod"/>
              <a:tabLst>
                <a:tab pos="525780" algn="l"/>
              </a:tabLst>
            </a:pPr>
            <a:r>
              <a:rPr sz="3200" b="1" dirty="0">
                <a:latin typeface="Calibri"/>
                <a:cs typeface="Calibri"/>
              </a:rPr>
              <a:t>Чрезвычайные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ситуации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(ЧС),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основные </a:t>
            </a:r>
            <a:r>
              <a:rPr sz="3200" b="1" dirty="0">
                <a:latin typeface="Calibri"/>
                <a:cs typeface="Calibri"/>
              </a:rPr>
              <a:t>понятия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определения.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Классификация </a:t>
            </a:r>
            <a:r>
              <a:rPr sz="3200" b="1" spc="-25" dirty="0">
                <a:latin typeface="Calibri"/>
                <a:cs typeface="Calibri"/>
              </a:rPr>
              <a:t>ЧС</a:t>
            </a:r>
            <a:endParaRPr sz="3200">
              <a:latin typeface="Calibri"/>
              <a:cs typeface="Calibri"/>
            </a:endParaRPr>
          </a:p>
          <a:p>
            <a:pPr marL="525780" marR="650875" indent="-513715" algn="just">
              <a:lnSpc>
                <a:spcPct val="100000"/>
              </a:lnSpc>
              <a:spcBef>
                <a:spcPts val="605"/>
              </a:spcBef>
              <a:buSzPct val="84375"/>
              <a:buAutoNum type="arabicPeriod"/>
              <a:tabLst>
                <a:tab pos="525780" algn="l"/>
              </a:tabLst>
            </a:pPr>
            <a:r>
              <a:rPr sz="3200" b="1" spc="-35" dirty="0">
                <a:latin typeface="Calibri"/>
                <a:cs typeface="Calibri"/>
              </a:rPr>
              <a:t>Медико-</a:t>
            </a:r>
            <a:r>
              <a:rPr sz="3200" b="1" spc="-10" dirty="0">
                <a:latin typeface="Calibri"/>
                <a:cs typeface="Calibri"/>
              </a:rPr>
              <a:t>тактическая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характеристика </a:t>
            </a:r>
            <a:r>
              <a:rPr sz="3200" b="1" dirty="0">
                <a:latin typeface="Calibri"/>
                <a:cs typeface="Calibri"/>
              </a:rPr>
              <a:t>чрезвычайных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ситуаций.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692" y="186004"/>
            <a:ext cx="5661025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6730" algn="ctr">
              <a:lnSpc>
                <a:spcPts val="3304"/>
              </a:lnSpc>
              <a:spcBef>
                <a:spcPts val="95"/>
              </a:spcBef>
            </a:pPr>
            <a:r>
              <a:rPr dirty="0"/>
              <a:t>Учебный</a:t>
            </a:r>
            <a:r>
              <a:rPr spc="-155" dirty="0"/>
              <a:t> </a:t>
            </a:r>
            <a:r>
              <a:rPr dirty="0"/>
              <a:t>вопрос</a:t>
            </a:r>
            <a:r>
              <a:rPr spc="-130" dirty="0"/>
              <a:t> </a:t>
            </a:r>
            <a:r>
              <a:rPr spc="-25" dirty="0"/>
              <a:t>№1</a:t>
            </a:r>
          </a:p>
          <a:p>
            <a:pPr marL="355600" marR="5080" indent="-342900">
              <a:lnSpc>
                <a:spcPts val="3379"/>
              </a:lnSpc>
              <a:spcBef>
                <a:spcPts val="30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Медицина</a:t>
            </a:r>
            <a:r>
              <a:rPr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катастроф:</a:t>
            </a:r>
            <a:r>
              <a:rPr spc="-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определение, 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содержание,</a:t>
            </a:r>
            <a:r>
              <a:rPr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основные</a:t>
            </a:r>
            <a:r>
              <a:rPr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понятия</a:t>
            </a:r>
          </a:p>
        </p:txBody>
      </p:sp>
      <p:sp>
        <p:nvSpPr>
          <p:cNvPr id="3" name="object 3"/>
          <p:cNvSpPr/>
          <p:nvPr/>
        </p:nvSpPr>
        <p:spPr>
          <a:xfrm>
            <a:off x="8459851" y="623728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496" y="4644"/>
                </a:lnTo>
                <a:lnTo>
                  <a:pt x="139571" y="17964"/>
                </a:lnTo>
                <a:lnTo>
                  <a:pt x="100738" y="39041"/>
                </a:lnTo>
                <a:lnTo>
                  <a:pt x="66913" y="66955"/>
                </a:lnTo>
                <a:lnTo>
                  <a:pt x="39011" y="100788"/>
                </a:lnTo>
                <a:lnTo>
                  <a:pt x="17948" y="139619"/>
                </a:lnTo>
                <a:lnTo>
                  <a:pt x="4639" y="182529"/>
                </a:lnTo>
                <a:lnTo>
                  <a:pt x="0" y="228600"/>
                </a:lnTo>
                <a:lnTo>
                  <a:pt x="4639" y="274670"/>
                </a:lnTo>
                <a:lnTo>
                  <a:pt x="17948" y="317580"/>
                </a:lnTo>
                <a:lnTo>
                  <a:pt x="39011" y="356411"/>
                </a:lnTo>
                <a:lnTo>
                  <a:pt x="66913" y="390244"/>
                </a:lnTo>
                <a:lnTo>
                  <a:pt x="100738" y="418158"/>
                </a:lnTo>
                <a:lnTo>
                  <a:pt x="139571" y="439235"/>
                </a:lnTo>
                <a:lnTo>
                  <a:pt x="182496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1428" y="633567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300" y="1628775"/>
            <a:ext cx="65786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116" y="314705"/>
            <a:ext cx="2393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5305" algn="l"/>
                <a:tab pos="1596390" algn="l"/>
              </a:tabLst>
            </a:pPr>
            <a:r>
              <a:rPr sz="2800" b="1" spc="-50" dirty="0">
                <a:latin typeface="Arial"/>
                <a:cs typeface="Arial"/>
              </a:rPr>
              <a:t>В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1976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году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921" y="314705"/>
            <a:ext cx="3580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7205" algn="l"/>
                <a:tab pos="974090" algn="l"/>
                <a:tab pos="2588260" algn="l"/>
              </a:tabLst>
            </a:pPr>
            <a:r>
              <a:rPr sz="2800" b="1" spc="-50" dirty="0">
                <a:latin typeface="Arial"/>
                <a:cs typeface="Arial"/>
              </a:rPr>
              <a:t>в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5" dirty="0">
                <a:latin typeface="Arial"/>
                <a:cs typeface="Arial"/>
              </a:rPr>
              <a:t>г.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Майнце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(ФРГ)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9097" y="314705"/>
            <a:ext cx="97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была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698754"/>
            <a:ext cx="1928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учреждена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5045" y="698754"/>
            <a:ext cx="2881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Международная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1526" y="698754"/>
            <a:ext cx="2116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ассоциация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7361" y="1083055"/>
            <a:ext cx="285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21915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медицины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3173" y="1083055"/>
            <a:ext cx="18853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медицины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1083055"/>
            <a:ext cx="21520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неотложной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катастроф.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742" y="2387599"/>
            <a:ext cx="8339455" cy="367728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8255" indent="913765" algn="just">
              <a:lnSpc>
                <a:spcPts val="3030"/>
              </a:lnSpc>
              <a:spcBef>
                <a:spcPts val="470"/>
              </a:spcBef>
            </a:pP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общим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вопросам</a:t>
            </a:r>
            <a:r>
              <a:rPr sz="2800" b="1" spc="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медицины</a:t>
            </a:r>
            <a:r>
              <a:rPr sz="2800" b="1" spc="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катастроф относятся:</a:t>
            </a:r>
            <a:endParaRPr sz="2800">
              <a:latin typeface="Arial"/>
              <a:cs typeface="Arial"/>
            </a:endParaRPr>
          </a:p>
          <a:p>
            <a:pPr marL="284480" marR="5080" indent="-272415" algn="just">
              <a:lnSpc>
                <a:spcPct val="90000"/>
              </a:lnSpc>
              <a:spcBef>
                <a:spcPts val="55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latin typeface="Arial"/>
                <a:cs typeface="Arial"/>
              </a:rPr>
              <a:t>определение</a:t>
            </a:r>
            <a:r>
              <a:rPr sz="2800" b="1" spc="62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ближайших,</a:t>
            </a:r>
            <a:r>
              <a:rPr sz="2800" b="1" spc="62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дальнейших</a:t>
            </a:r>
            <a:r>
              <a:rPr sz="2800" b="1" spc="635" dirty="0">
                <a:latin typeface="Arial"/>
                <a:cs typeface="Arial"/>
              </a:rPr>
              <a:t>  </a:t>
            </a:r>
            <a:r>
              <a:rPr sz="2800" b="1" spc="-50" dirty="0">
                <a:latin typeface="Arial"/>
                <a:cs typeface="Arial"/>
              </a:rPr>
              <a:t>и 	</a:t>
            </a:r>
            <a:r>
              <a:rPr sz="2800" b="1" dirty="0">
                <a:latin typeface="Arial"/>
                <a:cs typeface="Arial"/>
              </a:rPr>
              <a:t>конечных</a:t>
            </a:r>
            <a:r>
              <a:rPr sz="2800" b="1" spc="380" dirty="0">
                <a:latin typeface="Arial"/>
                <a:cs typeface="Arial"/>
              </a:rPr>
              <a:t>   </a:t>
            </a:r>
            <a:r>
              <a:rPr sz="2800" b="1" dirty="0">
                <a:latin typeface="Arial"/>
                <a:cs typeface="Arial"/>
              </a:rPr>
              <a:t>задач</a:t>
            </a:r>
            <a:r>
              <a:rPr sz="2800" b="1" spc="380" dirty="0">
                <a:latin typeface="Arial"/>
                <a:cs typeface="Arial"/>
              </a:rPr>
              <a:t>   </a:t>
            </a:r>
            <a:r>
              <a:rPr sz="2800" b="1" dirty="0">
                <a:latin typeface="Arial"/>
                <a:cs typeface="Arial"/>
              </a:rPr>
              <a:t>современной</a:t>
            </a:r>
            <a:r>
              <a:rPr sz="2800" b="1" spc="385" dirty="0">
                <a:latin typeface="Arial"/>
                <a:cs typeface="Arial"/>
              </a:rPr>
              <a:t>   </a:t>
            </a:r>
            <a:r>
              <a:rPr sz="2800" b="1" spc="-10" dirty="0">
                <a:latin typeface="Arial"/>
                <a:cs typeface="Arial"/>
              </a:rPr>
              <a:t>системы 	</a:t>
            </a:r>
            <a:r>
              <a:rPr sz="2800" b="1" dirty="0">
                <a:latin typeface="Arial"/>
                <a:cs typeface="Arial"/>
              </a:rPr>
              <a:t>оказания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медицинской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помощи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при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ЧС;</a:t>
            </a:r>
            <a:endParaRPr sz="2800">
              <a:latin typeface="Arial"/>
              <a:cs typeface="Arial"/>
            </a:endParaRPr>
          </a:p>
          <a:p>
            <a:pPr marL="284480" marR="7620" indent="-272415" algn="just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6385" algn="l"/>
              </a:tabLst>
            </a:pPr>
            <a:r>
              <a:rPr sz="2800" b="1" dirty="0">
                <a:latin typeface="Arial"/>
                <a:cs typeface="Arial"/>
              </a:rPr>
              <a:t>определение</a:t>
            </a:r>
            <a:r>
              <a:rPr sz="2800" b="1" spc="409" dirty="0">
                <a:latin typeface="Arial"/>
                <a:cs typeface="Arial"/>
              </a:rPr>
              <a:t>     </a:t>
            </a:r>
            <a:r>
              <a:rPr sz="2800" b="1" dirty="0">
                <a:latin typeface="Arial"/>
                <a:cs typeface="Arial"/>
              </a:rPr>
              <a:t>методов</a:t>
            </a:r>
            <a:r>
              <a:rPr sz="2800" b="1" spc="409" dirty="0">
                <a:latin typeface="Arial"/>
                <a:cs typeface="Arial"/>
              </a:rPr>
              <a:t>    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409" dirty="0">
                <a:latin typeface="Arial"/>
                <a:cs typeface="Arial"/>
              </a:rPr>
              <a:t>     </a:t>
            </a:r>
            <a:r>
              <a:rPr sz="2800" b="1" spc="-10" dirty="0">
                <a:latin typeface="Arial"/>
                <a:cs typeface="Arial"/>
              </a:rPr>
              <a:t>объектов 	</a:t>
            </a:r>
            <a:r>
              <a:rPr sz="2800" b="1" dirty="0">
                <a:latin typeface="Arial"/>
                <a:cs typeface="Arial"/>
              </a:rPr>
              <a:t>исследования</a:t>
            </a:r>
            <a:r>
              <a:rPr sz="2800" b="1" spc="509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при</a:t>
            </a:r>
            <a:r>
              <a:rPr sz="2800" b="1" spc="5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разработке</a:t>
            </a:r>
            <a:r>
              <a:rPr sz="2800" b="1" spc="5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4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внедрении 	</a:t>
            </a:r>
            <a:r>
              <a:rPr sz="2800" b="1" dirty="0">
                <a:latin typeface="Arial"/>
                <a:cs typeface="Arial"/>
              </a:rPr>
              <a:t>новых</a:t>
            </a:r>
            <a:r>
              <a:rPr sz="2800" b="1" spc="445" dirty="0">
                <a:latin typeface="Arial"/>
                <a:cs typeface="Arial"/>
              </a:rPr>
              <a:t>   </a:t>
            </a:r>
            <a:r>
              <a:rPr sz="2800" b="1" dirty="0">
                <a:latin typeface="Arial"/>
                <a:cs typeface="Arial"/>
              </a:rPr>
              <a:t>форм</a:t>
            </a:r>
            <a:r>
              <a:rPr sz="2800" b="1" spc="440" dirty="0">
                <a:latin typeface="Arial"/>
                <a:cs typeface="Arial"/>
              </a:rPr>
              <a:t>  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440" dirty="0">
                <a:latin typeface="Arial"/>
                <a:cs typeface="Arial"/>
              </a:rPr>
              <a:t>   </a:t>
            </a:r>
            <a:r>
              <a:rPr sz="2800" b="1" dirty="0">
                <a:latin typeface="Arial"/>
                <a:cs typeface="Arial"/>
              </a:rPr>
              <a:t>методов</a:t>
            </a:r>
            <a:r>
              <a:rPr sz="2800" b="1" spc="450" dirty="0">
                <a:latin typeface="Arial"/>
                <a:cs typeface="Arial"/>
              </a:rPr>
              <a:t>   </a:t>
            </a:r>
            <a:r>
              <a:rPr sz="2800" b="1" spc="-10" dirty="0">
                <a:latin typeface="Arial"/>
                <a:cs typeface="Arial"/>
              </a:rPr>
              <a:t>организации 	</a:t>
            </a:r>
            <a:r>
              <a:rPr sz="2800" b="1" dirty="0">
                <a:latin typeface="Arial"/>
                <a:cs typeface="Arial"/>
              </a:rPr>
              <a:t>оказания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медицинской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помощи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при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ЧС.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84175"/>
            <a:ext cx="7976234" cy="6000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166370" indent="-27178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Ближайшей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задачей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медицины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катастроф 	является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прогнозирование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оценка 	</a:t>
            </a:r>
            <a:r>
              <a:rPr sz="2800" b="1" spc="-30" dirty="0">
                <a:latin typeface="Arial"/>
                <a:cs typeface="Arial"/>
              </a:rPr>
              <a:t>медико-</a:t>
            </a:r>
            <a:r>
              <a:rPr sz="2800" b="1" dirty="0">
                <a:latin typeface="Arial"/>
                <a:cs typeface="Arial"/>
              </a:rPr>
              <a:t>санитарных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последствий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чрезвычайных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ситуаций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(ЧС),</a:t>
            </a:r>
            <a:endParaRPr sz="2800">
              <a:latin typeface="Arial"/>
              <a:cs typeface="Arial"/>
            </a:endParaRPr>
          </a:p>
          <a:p>
            <a:pPr marL="285115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своевременная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гигиеническая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диагностика агрессивных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факторов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биосфере.</a:t>
            </a:r>
            <a:endParaRPr sz="2800">
              <a:latin typeface="Arial"/>
              <a:cs typeface="Arial"/>
            </a:endParaRPr>
          </a:p>
          <a:p>
            <a:pPr marL="283210" marR="504190" indent="-271145">
              <a:lnSpc>
                <a:spcPct val="100000"/>
              </a:lnSpc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Дальнейшая</a:t>
            </a:r>
            <a:r>
              <a:rPr sz="28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задача</a:t>
            </a:r>
            <a:r>
              <a:rPr sz="2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состоит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изучении 	</a:t>
            </a:r>
            <a:r>
              <a:rPr sz="2800" b="1" spc="-20" dirty="0">
                <a:latin typeface="Arial"/>
                <a:cs typeface="Arial"/>
              </a:rPr>
              <a:t>механизмов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действия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агрессивных 	</a:t>
            </a:r>
            <a:r>
              <a:rPr sz="2800" b="1" dirty="0">
                <a:latin typeface="Arial"/>
                <a:cs typeface="Arial"/>
              </a:rPr>
              <a:t>факторов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организм,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исследовании 	</a:t>
            </a:r>
            <a:r>
              <a:rPr sz="2800" b="1" spc="-20" dirty="0">
                <a:latin typeface="Arial"/>
                <a:cs typeface="Arial"/>
              </a:rPr>
              <a:t>закономерностей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формирования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очагов 	катастроф.</a:t>
            </a:r>
            <a:endParaRPr sz="2800">
              <a:latin typeface="Arial"/>
              <a:cs typeface="Arial"/>
            </a:endParaRPr>
          </a:p>
          <a:p>
            <a:pPr marL="283845" marR="1103630" indent="-27178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3928"/>
              <a:buFont typeface="Segoe UI Symbol"/>
              <a:buChar char="⚫"/>
              <a:tabLst>
                <a:tab pos="285115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Конечная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задача</a:t>
            </a:r>
            <a:r>
              <a:rPr sz="28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предупреждение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и 	</a:t>
            </a:r>
            <a:r>
              <a:rPr sz="2800" b="1" spc="-10" dirty="0">
                <a:latin typeface="Arial"/>
                <a:cs typeface="Arial"/>
              </a:rPr>
              <a:t>ослабление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медико-</a:t>
            </a:r>
            <a:r>
              <a:rPr sz="2800" b="1" spc="-10" dirty="0">
                <a:latin typeface="Arial"/>
                <a:cs typeface="Arial"/>
              </a:rPr>
              <a:t>санитарных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последствий</a:t>
            </a:r>
            <a:r>
              <a:rPr sz="2800" b="1" spc="-17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ЧС.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861" y="318897"/>
            <a:ext cx="6159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0000"/>
                </a:solidFill>
              </a:rPr>
              <a:t>Основные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определения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и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понятия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882852"/>
            <a:ext cx="7367270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авария;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катастрофа;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опасное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природное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явление;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стихийное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бедствие;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экологическая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катастрофа;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spc="-10" dirty="0">
                <a:latin typeface="Arial"/>
                <a:cs typeface="Arial"/>
              </a:rPr>
              <a:t>предупреждение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чрезвычайных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ситуаций;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зона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чрезвычайной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ситуации;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ликвидация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чрезвычайной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ситуации;</a:t>
            </a:r>
            <a:endParaRPr sz="2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4615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потенциально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опасный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объект.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4782311"/>
            <a:ext cx="2939795" cy="1828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6133" y="4742691"/>
            <a:ext cx="5538470" cy="1908175"/>
            <a:chOff x="326133" y="4742691"/>
            <a:chExt cx="5538470" cy="19081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3" y="4742691"/>
              <a:ext cx="2705105" cy="19080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7334" y="4864604"/>
              <a:ext cx="2827015" cy="17861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536" y="186004"/>
            <a:ext cx="7397115" cy="129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4505" marR="481330" indent="113411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Учебный</a:t>
            </a:r>
            <a:r>
              <a:rPr sz="280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вопрос</a:t>
            </a:r>
            <a:r>
              <a:rPr sz="28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№2 </a:t>
            </a:r>
            <a:r>
              <a:rPr sz="2800" b="1" spc="-10" dirty="0">
                <a:latin typeface="Arial"/>
                <a:cs typeface="Arial"/>
              </a:rPr>
              <a:t>Чрезвычайные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ситуации,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основные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5"/>
              </a:lnSpc>
            </a:pPr>
            <a:r>
              <a:rPr sz="2800" b="1" dirty="0">
                <a:latin typeface="Arial"/>
                <a:cs typeface="Arial"/>
              </a:rPr>
              <a:t>понятия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определения.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Классификация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ЧС.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7" y="1844611"/>
            <a:ext cx="8281924" cy="4392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" y="66675"/>
            <a:ext cx="9020175" cy="6699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168" y="284479"/>
            <a:ext cx="616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FF0000"/>
                </a:solidFill>
                <a:latin typeface="Arial Black"/>
                <a:cs typeface="Arial Black"/>
              </a:rPr>
              <a:t>Чрезвычайная</a:t>
            </a:r>
            <a:r>
              <a:rPr b="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b="0" dirty="0">
                <a:solidFill>
                  <a:srgbClr val="FF0000"/>
                </a:solidFill>
                <a:latin typeface="Arial Black"/>
                <a:cs typeface="Arial Black"/>
              </a:rPr>
              <a:t>ситуация</a:t>
            </a:r>
            <a:r>
              <a:rPr b="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b="0" dirty="0">
                <a:solidFill>
                  <a:srgbClr val="FF0000"/>
                </a:solidFill>
                <a:latin typeface="Arial Black"/>
                <a:cs typeface="Arial Black"/>
              </a:rPr>
              <a:t>(ЧС)</a:t>
            </a:r>
            <a:r>
              <a:rPr b="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b="0" spc="-50" dirty="0">
                <a:solidFill>
                  <a:srgbClr val="FF0000"/>
                </a:solidFill>
                <a:latin typeface="Arial Black"/>
                <a:cs typeface="Arial Black"/>
              </a:rPr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2574" y="932180"/>
            <a:ext cx="800608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6045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обстановка,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сложившаяся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результате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аварии,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катастрофы,</a:t>
            </a:r>
            <a:r>
              <a:rPr sz="2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стихийного</a:t>
            </a:r>
            <a:r>
              <a:rPr sz="2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26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иного</a:t>
            </a:r>
            <a:r>
              <a:rPr sz="2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Arial"/>
                <a:cs typeface="Arial"/>
              </a:rPr>
              <a:t>бедствия</a:t>
            </a:r>
            <a:r>
              <a:rPr sz="2600" b="1" spc="-10" dirty="0">
                <a:latin typeface="Arial"/>
                <a:cs typeface="Arial"/>
              </a:rPr>
              <a:t>, </a:t>
            </a:r>
            <a:r>
              <a:rPr sz="2600" b="1" dirty="0">
                <a:latin typeface="Arial"/>
                <a:cs typeface="Arial"/>
              </a:rPr>
              <a:t>следствиями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которого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явились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человеческие </a:t>
            </a:r>
            <a:r>
              <a:rPr sz="2600" b="1" dirty="0">
                <a:latin typeface="Arial"/>
                <a:cs typeface="Arial"/>
              </a:rPr>
              <a:t>жертвы,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нанесение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вреда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здоровью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людей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или </a:t>
            </a:r>
            <a:r>
              <a:rPr sz="2600" b="1" dirty="0">
                <a:latin typeface="Arial"/>
                <a:cs typeface="Arial"/>
              </a:rPr>
              <a:t>состоянию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окружающей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среды,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значительные </a:t>
            </a:r>
            <a:r>
              <a:rPr sz="2600" b="1" dirty="0">
                <a:latin typeface="Arial"/>
                <a:cs typeface="Arial"/>
              </a:rPr>
              <a:t>материальные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потери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нарушение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условий </a:t>
            </a:r>
            <a:r>
              <a:rPr sz="2600" b="1" dirty="0">
                <a:latin typeface="Arial"/>
                <a:cs typeface="Arial"/>
              </a:rPr>
              <a:t>жизнедеятельности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людей.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600" b="1" spc="-20" dirty="0">
                <a:latin typeface="Arial"/>
                <a:cs typeface="Arial"/>
              </a:rPr>
              <a:t>(ст.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1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Закона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Республики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Беларусь</a:t>
            </a:r>
            <a:r>
              <a:rPr sz="2600" b="1" spc="-9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от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5</a:t>
            </a:r>
            <a:r>
              <a:rPr sz="2600" b="1" spc="-9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мая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1998 </a:t>
            </a:r>
            <a:r>
              <a:rPr sz="2600" b="1" spc="-95" dirty="0">
                <a:latin typeface="Arial"/>
                <a:cs typeface="Arial"/>
              </a:rPr>
              <a:t>г.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№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141-</a:t>
            </a:r>
            <a:r>
              <a:rPr sz="2600" b="1" dirty="0">
                <a:latin typeface="Arial"/>
                <a:cs typeface="Arial"/>
              </a:rPr>
              <a:t>З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«О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защите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населения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и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территорий</a:t>
            </a:r>
            <a:r>
              <a:rPr sz="2600" b="1" spc="6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от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чрезвычайных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ситуаций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природного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spc="-50" dirty="0">
                <a:latin typeface="Arial"/>
                <a:cs typeface="Arial"/>
              </a:rPr>
              <a:t>и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техногенного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характера»)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667</Words>
  <Application>Microsoft Office PowerPoint</Application>
  <PresentationFormat>Экран (4:3)</PresentationFormat>
  <Paragraphs>187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Учреждение здравоохранения «Хотимская центральная районная больница»</vt:lpstr>
      <vt:lpstr>Презентация PowerPoint</vt:lpstr>
      <vt:lpstr>Учебные вопросы:</vt:lpstr>
      <vt:lpstr>Учебный вопрос №1 Медицина катастроф: определение, содержание, основные понятия</vt:lpstr>
      <vt:lpstr>Презентация PowerPoint</vt:lpstr>
      <vt:lpstr>Презентация PowerPoint</vt:lpstr>
      <vt:lpstr>Основные определения и понятия</vt:lpstr>
      <vt:lpstr>Презентация PowerPoint</vt:lpstr>
      <vt:lpstr>Чрезвычайная ситуация (ЧС) -</vt:lpstr>
      <vt:lpstr>Презентация PowerPoint</vt:lpstr>
      <vt:lpstr>Критерии классификации чрезвычайных ситуаций</vt:lpstr>
      <vt:lpstr>1.1 Классификация чрезвычайных ситуаций</vt:lpstr>
      <vt:lpstr>Классификация чрезвычайных ситуаций</vt:lpstr>
      <vt:lpstr>Классификация природных ЧС</vt:lpstr>
      <vt:lpstr>Презентация PowerPoint</vt:lpstr>
      <vt:lpstr>Классификация техногенных ЧС</vt:lpstr>
      <vt:lpstr>Чрезвычайные ситуации социально- политического и военного характера</vt:lpstr>
      <vt:lpstr>Презентация PowerPoint</vt:lpstr>
      <vt:lpstr>Учебный вопрос №3. Медико-тактическая характеристика чрезвычайных ситуаций</vt:lpstr>
      <vt:lpstr>Презентация PowerPoint</vt:lpstr>
      <vt:lpstr>Основные виды поражающих факторов:</vt:lpstr>
      <vt:lpstr>Поражающие факторы ЧС могут оказывать первичное и опосредованное (вторичное) воздействие.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выводы по результатам оценки медико-тактической обстановки: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«Гомельский государственный медицинский университет» Военная кафедра</dc:title>
  <dc:creator>1</dc:creator>
  <cp:lastModifiedBy>admin</cp:lastModifiedBy>
  <cp:revision>2</cp:revision>
  <dcterms:created xsi:type="dcterms:W3CDTF">2025-01-29T05:35:33Z</dcterms:created>
  <dcterms:modified xsi:type="dcterms:W3CDTF">2025-01-29T05:46:20Z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2025-01-29T00:00:00Z</vt:filetime>
  </property>
  <property fmtid="{D5CDD505-2E9C-101B-9397-08002B2CF9AE}" pid="5" name="Producer">
    <vt:lpwstr>Microsoft® PowerPoint® 2010</vt:lpwstr>
  </property>
</Properties>
</file>