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46070" y="367995"/>
            <a:ext cx="391096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00" y="69850"/>
            <a:ext cx="9013825" cy="6692900"/>
          </a:xfrm>
          <a:custGeom>
            <a:avLst/>
            <a:gdLst/>
            <a:ahLst/>
            <a:cxnLst/>
            <a:rect l="l" t="t" r="r" b="b"/>
            <a:pathLst>
              <a:path w="9013825" h="6692900">
                <a:moveTo>
                  <a:pt x="0" y="329946"/>
                </a:moveTo>
                <a:lnTo>
                  <a:pt x="3576" y="281184"/>
                </a:lnTo>
                <a:lnTo>
                  <a:pt x="13967" y="234645"/>
                </a:lnTo>
                <a:lnTo>
                  <a:pt x="30661" y="190840"/>
                </a:lnTo>
                <a:lnTo>
                  <a:pt x="53148" y="150277"/>
                </a:lnTo>
                <a:lnTo>
                  <a:pt x="80918" y="113468"/>
                </a:lnTo>
                <a:lnTo>
                  <a:pt x="113460" y="80923"/>
                </a:lnTo>
                <a:lnTo>
                  <a:pt x="150264" y="53151"/>
                </a:lnTo>
                <a:lnTo>
                  <a:pt x="190820" y="30662"/>
                </a:lnTo>
                <a:lnTo>
                  <a:pt x="234617" y="13967"/>
                </a:lnTo>
                <a:lnTo>
                  <a:pt x="281146" y="3576"/>
                </a:lnTo>
                <a:lnTo>
                  <a:pt x="329895" y="0"/>
                </a:lnTo>
                <a:lnTo>
                  <a:pt x="8683879" y="0"/>
                </a:lnTo>
                <a:lnTo>
                  <a:pt x="8732640" y="3576"/>
                </a:lnTo>
                <a:lnTo>
                  <a:pt x="8779179" y="13967"/>
                </a:lnTo>
                <a:lnTo>
                  <a:pt x="8822984" y="30662"/>
                </a:lnTo>
                <a:lnTo>
                  <a:pt x="8863547" y="53151"/>
                </a:lnTo>
                <a:lnTo>
                  <a:pt x="8900356" y="80923"/>
                </a:lnTo>
                <a:lnTo>
                  <a:pt x="8932901" y="113468"/>
                </a:lnTo>
                <a:lnTo>
                  <a:pt x="8960673" y="150277"/>
                </a:lnTo>
                <a:lnTo>
                  <a:pt x="8983162" y="190840"/>
                </a:lnTo>
                <a:lnTo>
                  <a:pt x="8999857" y="234645"/>
                </a:lnTo>
                <a:lnTo>
                  <a:pt x="9010248" y="281184"/>
                </a:lnTo>
                <a:lnTo>
                  <a:pt x="9013825" y="329946"/>
                </a:lnTo>
                <a:lnTo>
                  <a:pt x="9013825" y="6363004"/>
                </a:lnTo>
                <a:lnTo>
                  <a:pt x="9010248" y="6411753"/>
                </a:lnTo>
                <a:lnTo>
                  <a:pt x="8999857" y="6458282"/>
                </a:lnTo>
                <a:lnTo>
                  <a:pt x="8983162" y="6502079"/>
                </a:lnTo>
                <a:lnTo>
                  <a:pt x="8960673" y="6542634"/>
                </a:lnTo>
                <a:lnTo>
                  <a:pt x="8932901" y="6579438"/>
                </a:lnTo>
                <a:lnTo>
                  <a:pt x="8900356" y="6611980"/>
                </a:lnTo>
                <a:lnTo>
                  <a:pt x="8863547" y="6639750"/>
                </a:lnTo>
                <a:lnTo>
                  <a:pt x="8822984" y="6662237"/>
                </a:lnTo>
                <a:lnTo>
                  <a:pt x="8779179" y="6678931"/>
                </a:lnTo>
                <a:lnTo>
                  <a:pt x="8732640" y="6689321"/>
                </a:lnTo>
                <a:lnTo>
                  <a:pt x="8683879" y="6692898"/>
                </a:lnTo>
                <a:lnTo>
                  <a:pt x="329895" y="6692898"/>
                </a:lnTo>
                <a:lnTo>
                  <a:pt x="281146" y="6689321"/>
                </a:lnTo>
                <a:lnTo>
                  <a:pt x="234617" y="6678931"/>
                </a:lnTo>
                <a:lnTo>
                  <a:pt x="190820" y="6662237"/>
                </a:lnTo>
                <a:lnTo>
                  <a:pt x="150264" y="6639750"/>
                </a:lnTo>
                <a:lnTo>
                  <a:pt x="113460" y="6611980"/>
                </a:lnTo>
                <a:lnTo>
                  <a:pt x="80918" y="6579438"/>
                </a:lnTo>
                <a:lnTo>
                  <a:pt x="53148" y="6542634"/>
                </a:lnTo>
                <a:lnTo>
                  <a:pt x="30661" y="6502079"/>
                </a:lnTo>
                <a:lnTo>
                  <a:pt x="13967" y="6458282"/>
                </a:lnTo>
                <a:lnTo>
                  <a:pt x="3576" y="6411753"/>
                </a:lnTo>
                <a:lnTo>
                  <a:pt x="0" y="6363004"/>
                </a:lnTo>
                <a:lnTo>
                  <a:pt x="0" y="329946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5945" y="367995"/>
            <a:ext cx="590677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837" y="1551050"/>
            <a:ext cx="8587105" cy="3670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F%D0%B4%D1%8B_%D0%B6%D0%B8%D0%B2%D0%BE%D1%82%D0%BD%D1%8B%D1%85#&#1071;&#1076;&#1099;_&#1095;&#1083;&#1077;&#1085;&#1080;&#1089;&#1090;&#1086;&#1085;&#1086;&#1075;&#1080;&#1093;" TargetMode="External"/><Relationship Id="rId13" Type="http://schemas.openxmlformats.org/officeDocument/2006/relationships/hyperlink" Target="https://ru.wikipedia.org/wiki/%D0%AF%D0%B4%D1%8B_%D0%B6%D0%B8%D0%B2%D0%BE%D1%82%D0%BD%D1%8B%D1%85#&#1056;&#1099;&#1073;&#1099;" TargetMode="External"/><Relationship Id="rId18" Type="http://schemas.openxmlformats.org/officeDocument/2006/relationships/hyperlink" Target="https://ru.wikipedia.org/wiki/%D0%AF%D0%B4%D1%8B_%D0%B6%D0%B8%D0%B2%D0%BE%D1%82%D0%BD%D1%8B%D1%85#&#1055;&#1090;&#1080;&#1094;&#1099;" TargetMode="External"/><Relationship Id="rId3" Type="http://schemas.openxmlformats.org/officeDocument/2006/relationships/hyperlink" Target="https://ru.wikipedia.org/wiki/%D0%AF%D0%B4%D1%8B_%D0%B6%D0%B8%D0%B2%D0%BE%D1%82%D0%BD%D1%8B%D1%85#&#1052;&#1086;&#1083;&#1083;&#1102;&#1089;&#1082;&#1080;" TargetMode="External"/><Relationship Id="rId7" Type="http://schemas.openxmlformats.org/officeDocument/2006/relationships/hyperlink" Target="https://ru.wikipedia.org/wiki/%D0%AF%D0%B4%D1%8B_%D0%B6%D0%B8%D0%B2%D0%BE%D1%82%D0%BD%D1%8B%D1%85#&#1050;&#1086;&#1088;&#1072;&#1083;&#1083;&#1099;_&#1080;_&#1072;&#1082;&#1090;&#1080;&#1085;&#1080;&#1080;" TargetMode="External"/><Relationship Id="rId12" Type="http://schemas.openxmlformats.org/officeDocument/2006/relationships/hyperlink" Target="https://ru.wikipedia.org/wiki/%D0%AF%D0%B4%D1%8B_%D0%B6%D0%B8%D0%B2%D0%BE%D1%82%D0%BD%D1%8B%D1%85#&#1071;&#1076;&#1099;_&#1087;&#1086;&#1079;&#1074;&#1086;&#1085;&#1086;&#1095;&#1085;&#1099;&#1093;" TargetMode="External"/><Relationship Id="rId17" Type="http://schemas.openxmlformats.org/officeDocument/2006/relationships/hyperlink" Target="https://ru.wikipedia.org/wiki/%D0%AF%D0%B4%D1%8B_%D0%B6%D0%B8%D0%B2%D0%BE%D1%82%D0%BD%D1%8B%D1%85#&#1047;&#1084;&#1077;&#1080;" TargetMode="External"/><Relationship Id="rId2" Type="http://schemas.openxmlformats.org/officeDocument/2006/relationships/hyperlink" Target="https://ru.wikipedia.org/wiki/%D0%AF%D0%B4%D1%8B_%D0%B6%D0%B8%D0%B2%D0%BE%D1%82%D0%BD%D1%8B%D1%85#&#1071;&#1076;&#1099;_&#1084;&#1086;&#1088;&#1089;&#1082;&#1080;&#1093;_&#1073;&#1077;&#1089;&#1087;&#1086;&#1079;&#1074;&#1086;&#1085;&#1086;&#1095;&#1085;&#1099;&#1093;" TargetMode="External"/><Relationship Id="rId16" Type="http://schemas.openxmlformats.org/officeDocument/2006/relationships/hyperlink" Target="https://ru.wikipedia.org/wiki/%D0%AF%D0%B4%D1%8B_%D0%B6%D0%B8%D0%B2%D0%BE%D1%82%D0%BD%D1%8B%D1%85#&#1071;&#1097;&#1077;&#1088;&#1080;&#1094;&#109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F%D0%B4%D1%8B_%D0%B6%D0%B8%D0%B2%D0%BE%D1%82%D0%BD%D1%8B%D1%85#&#1052;&#1077;&#1076;&#1091;&#1079;&#1099;" TargetMode="External"/><Relationship Id="rId11" Type="http://schemas.openxmlformats.org/officeDocument/2006/relationships/hyperlink" Target="https://ru.wikipedia.org/wiki/%D0%AF%D0%B4%D1%8B_%D0%B6%D0%B8%D0%B2%D0%BE%D1%82%D0%BD%D1%8B%D1%85#&#1053;&#1072;&#1089;&#1077;&#1082;&#1086;&#1084;&#1099;&#1077;" TargetMode="External"/><Relationship Id="rId5" Type="http://schemas.openxmlformats.org/officeDocument/2006/relationships/hyperlink" Target="https://ru.wikipedia.org/wiki/%D0%AF%D0%B4%D1%8B_%D0%B6%D0%B8%D0%B2%D0%BE%D1%82%D0%BD%D1%8B%D1%85#&#1043;&#1091;&#1073;&#1082;&#1080;" TargetMode="External"/><Relationship Id="rId15" Type="http://schemas.openxmlformats.org/officeDocument/2006/relationships/hyperlink" Target="https://ru.wikipedia.org/wiki/%D0%AF%D0%B4%D1%8B_%D0%B6%D0%B8%D0%B2%D0%BE%D1%82%D0%BD%D1%8B%D1%85#&#1055;&#1088;&#1077;&#1089;&#1084;&#1099;&#1082;&#1072;&#1102;&#1097;&#1080;&#1077;&#1089;&#1103;" TargetMode="External"/><Relationship Id="rId10" Type="http://schemas.openxmlformats.org/officeDocument/2006/relationships/hyperlink" Target="https://ru.wikipedia.org/wiki/%D0%AF%D0%B4%D1%8B_%D0%B6%D0%B8%D0%B2%D0%BE%D1%82%D0%BD%D1%8B%D1%85#&#1057;&#1082;&#1086;&#1083;&#1086;&#1087;&#1077;&#1085;&#1076;&#1088;&#1099;" TargetMode="External"/><Relationship Id="rId19" Type="http://schemas.openxmlformats.org/officeDocument/2006/relationships/hyperlink" Target="https://ru.wikipedia.org/wiki/%D0%AF%D0%B4%D1%8B_%D0%B6%D0%B8%D0%B2%D0%BE%D1%82%D0%BD%D1%8B%D1%85#&#1052;&#1083;&#1077;&#1082;&#1086;&#1087;&#1080;&#1090;&#1072;&#1102;&#1097;&#1080;&#1077;" TargetMode="External"/><Relationship Id="rId4" Type="http://schemas.openxmlformats.org/officeDocument/2006/relationships/hyperlink" Target="https://ru.wikipedia.org/wiki/%D0%AF%D0%B4%D1%8B_%D0%B6%D0%B8%D0%B2%D0%BE%D1%82%D0%BD%D1%8B%D1%85#&#1048;&#1075;&#1083;&#1086;&#1082;&#1086;&#1078;&#1080;&#1077;" TargetMode="External"/><Relationship Id="rId9" Type="http://schemas.openxmlformats.org/officeDocument/2006/relationships/hyperlink" Target="https://ru.wikipedia.org/wiki/%D0%AF%D0%B4%D1%8B_%D0%B6%D0%B8%D0%B2%D0%BE%D1%82%D0%BD%D1%8B%D1%85#&#1055;&#1072;&#1091;&#1082;&#1086;&#1086;&#1073;&#1088;&#1072;&#1079;&#1085;&#1099;&#1077;" TargetMode="External"/><Relationship Id="rId14" Type="http://schemas.openxmlformats.org/officeDocument/2006/relationships/hyperlink" Target="https://ru.wikipedia.org/wiki/%D0%AF%D0%B4%D1%8B_%D0%B6%D0%B8%D0%B2%D0%BE%D1%82%D0%BD%D1%8B%D1%85#&#1040;&#1084;&#1092;&#1080;&#1073;&#1080;&#1080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566" y="252476"/>
            <a:ext cx="462597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 Black"/>
                <a:cs typeface="Arial Black"/>
              </a:rPr>
              <a:t>Учреждение здравоохранения «</a:t>
            </a:r>
            <a:r>
              <a:rPr lang="ru-RU" sz="2400" dirty="0" err="1" smtClean="0">
                <a:solidFill>
                  <a:schemeClr val="tx1"/>
                </a:solidFill>
                <a:latin typeface="Arial Black"/>
                <a:cs typeface="Arial Black"/>
              </a:rPr>
              <a:t>Хотимская</a:t>
            </a:r>
            <a:r>
              <a:rPr lang="ru-RU" sz="2400" dirty="0" smtClean="0">
                <a:solidFill>
                  <a:schemeClr val="tx1"/>
                </a:solidFill>
                <a:latin typeface="Arial Black"/>
                <a:cs typeface="Arial Black"/>
              </a:rPr>
              <a:t> центральная районная больница»</a:t>
            </a:r>
            <a:endParaRPr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9382" y="3027426"/>
            <a:ext cx="59302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dirty="0">
                <a:latin typeface="Arial"/>
                <a:cs typeface="Arial"/>
              </a:rPr>
              <a:t>МЕДИЦИНА</a:t>
            </a:r>
            <a:r>
              <a:rPr sz="3800" b="1" spc="-260" dirty="0">
                <a:latin typeface="Arial"/>
                <a:cs typeface="Arial"/>
              </a:rPr>
              <a:t> </a:t>
            </a:r>
            <a:r>
              <a:rPr sz="3800" b="1" spc="-50" dirty="0">
                <a:latin typeface="Arial"/>
                <a:cs typeface="Arial"/>
              </a:rPr>
              <a:t>КАТАСТРОФ</a:t>
            </a:r>
            <a:endParaRPr sz="3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1" y="6083300"/>
            <a:ext cx="22859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60" dirty="0" smtClean="0">
                <a:latin typeface="Arial Black"/>
                <a:cs typeface="Arial Black"/>
              </a:rPr>
              <a:t>Хотимск </a:t>
            </a:r>
            <a:r>
              <a:rPr sz="2000" spc="-60" dirty="0" smtClean="0">
                <a:latin typeface="Arial Black"/>
                <a:cs typeface="Arial Black"/>
              </a:rPr>
              <a:t> </a:t>
            </a:r>
            <a:r>
              <a:rPr sz="2000" spc="-20" dirty="0" smtClean="0">
                <a:latin typeface="Arial Black"/>
                <a:cs typeface="Arial Black"/>
              </a:rPr>
              <a:t>202</a:t>
            </a:r>
            <a:r>
              <a:rPr lang="ru-RU" sz="2000" dirty="0" smtClean="0">
                <a:latin typeface="Arial Black"/>
                <a:cs typeface="Arial Black"/>
              </a:rPr>
              <a:t>5</a:t>
            </a:r>
            <a:endParaRPr sz="2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214376"/>
            <a:ext cx="8341995" cy="529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258445" indent="-27305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</a:tabLst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Белена</a:t>
            </a:r>
            <a:r>
              <a:rPr sz="2400" b="1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черная</a:t>
            </a:r>
            <a:r>
              <a:rPr sz="24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(паслен</a:t>
            </a:r>
            <a:r>
              <a:rPr sz="24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черный)</a:t>
            </a:r>
            <a:r>
              <a:rPr sz="2400" b="1" i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—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двулетнее,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реже </a:t>
            </a:r>
            <a:r>
              <a:rPr sz="2400" b="1" spc="-10" dirty="0">
                <a:latin typeface="Arial"/>
                <a:cs typeface="Arial"/>
              </a:rPr>
              <a:t>однолетнее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растение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семейство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пасленовых.</a:t>
            </a:r>
            <a:endParaRPr sz="2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Ядовитыми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являются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все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части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растения.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Содержит</a:t>
            </a:r>
            <a:endParaRPr sz="2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алкалоиды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гиасциамин,</a:t>
            </a:r>
            <a:r>
              <a:rPr sz="24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атропин</a:t>
            </a:r>
            <a:r>
              <a:rPr sz="2400" b="1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и</a:t>
            </a:r>
            <a:r>
              <a:rPr sz="24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скополамин.</a:t>
            </a:r>
            <a:endParaRPr sz="2400">
              <a:latin typeface="Arial"/>
              <a:cs typeface="Arial"/>
            </a:endParaRPr>
          </a:p>
          <a:p>
            <a:pPr marL="12700" marR="1185545">
              <a:lnSpc>
                <a:spcPct val="100000"/>
              </a:lnSpc>
              <a:spcBef>
                <a:spcPts val="600"/>
              </a:spcBef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Симптомы</a:t>
            </a:r>
            <a:r>
              <a:rPr sz="2400" b="1" i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сухой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кашель,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сухость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слизистой полости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рта,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кожная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сыпь,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осиплость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голоса,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гиперемия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слизистой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зева,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тошнота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рвота,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задержка</a:t>
            </a:r>
            <a:endParaRPr sz="2400">
              <a:latin typeface="Arial"/>
              <a:cs typeface="Arial"/>
            </a:endParaRPr>
          </a:p>
          <a:p>
            <a:pPr marL="12700" marR="13462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мочеиспускания,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атония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кишечника,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гипертермия. </a:t>
            </a:r>
            <a:r>
              <a:rPr sz="2400" b="1" dirty="0">
                <a:latin typeface="Arial"/>
                <a:cs typeface="Arial"/>
              </a:rPr>
              <a:t>Мидриаз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паралич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аккомодации,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отсутствие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реакции </a:t>
            </a:r>
            <a:r>
              <a:rPr sz="2400" b="1" dirty="0">
                <a:latin typeface="Arial"/>
                <a:cs typeface="Arial"/>
              </a:rPr>
              <a:t>зрачков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свет.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Тахикардия,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аритмия,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гипертония.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Лечение.</a:t>
            </a:r>
            <a:r>
              <a:rPr sz="24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Антидот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прозерина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0,05%1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мл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или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раствор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пилокарпина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гидрохлорида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1%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мл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подкожно.</a:t>
            </a:r>
            <a:endParaRPr sz="2400">
              <a:latin typeface="Arial"/>
              <a:cs typeface="Arial"/>
            </a:endParaRPr>
          </a:p>
          <a:p>
            <a:pPr marL="12700" marR="375285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Солевое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слабительное,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адсорбенты,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посиндромная терапия.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59851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87231" y="62640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3911" y="5155690"/>
            <a:ext cx="1659636" cy="16154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214376"/>
            <a:ext cx="83292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810250" algn="l"/>
              </a:tabLst>
            </a:pPr>
            <a:r>
              <a:rPr sz="2400" i="1" dirty="0">
                <a:latin typeface="Arial"/>
                <a:cs typeface="Arial"/>
              </a:rPr>
              <a:t>Болиголов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пятнистый</a:t>
            </a:r>
            <a:r>
              <a:rPr sz="2400" i="1" spc="-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—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произрастает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повсеместно, </a:t>
            </a:r>
            <a:r>
              <a:rPr sz="2400" dirty="0">
                <a:solidFill>
                  <a:srgbClr val="000000"/>
                </a:solidFill>
              </a:rPr>
              <a:t>чаще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по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берегам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водоемов,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каналов.</a:t>
            </a:r>
            <a:r>
              <a:rPr sz="2400" dirty="0">
                <a:solidFill>
                  <a:srgbClr val="000000"/>
                </a:solidFill>
              </a:rPr>
              <a:t>	</a:t>
            </a:r>
            <a:r>
              <a:rPr sz="2400" spc="-10" dirty="0">
                <a:solidFill>
                  <a:srgbClr val="0000CC"/>
                </a:solidFill>
              </a:rPr>
              <a:t>Конеин,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CC"/>
                </a:solidFill>
              </a:rPr>
              <a:t>коницин</a:t>
            </a:r>
            <a:r>
              <a:rPr sz="2400" spc="-60" dirty="0">
                <a:solidFill>
                  <a:srgbClr val="0000CC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–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алкалоиды.</a:t>
            </a:r>
            <a:r>
              <a:rPr sz="2400" spc="-6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Ядовиты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все</a:t>
            </a:r>
            <a:r>
              <a:rPr sz="2400" spc="-6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части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растения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02742" y="1235709"/>
            <a:ext cx="8080375" cy="43541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latin typeface="Arial"/>
                <a:cs typeface="Arial"/>
              </a:rPr>
              <a:t>при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попадании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os,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кожу.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Симптомы:</a:t>
            </a:r>
            <a:r>
              <a:rPr sz="2400" b="1" i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слюнотечение,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тошнота,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рвота.</a:t>
            </a:r>
            <a:endParaRPr sz="2400">
              <a:latin typeface="Arial"/>
              <a:cs typeface="Arial"/>
            </a:endParaRPr>
          </a:p>
          <a:p>
            <a:pPr marL="12700" marR="381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Бледность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кожных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покровов,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мидриаз,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нарушение аккомодации,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головокружение,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нарушение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глотания, </a:t>
            </a:r>
            <a:r>
              <a:rPr sz="2400" b="1" spc="-20" dirty="0">
                <a:latin typeface="Arial"/>
                <a:cs typeface="Arial"/>
              </a:rPr>
              <a:t>психомоторное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возбуждение,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судороги,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восходящий </a:t>
            </a:r>
            <a:r>
              <a:rPr sz="2400" b="1" dirty="0">
                <a:latin typeface="Arial"/>
                <a:cs typeface="Arial"/>
              </a:rPr>
              <a:t>паралич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мышц,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потеря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кожной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чувствительности.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Контактный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дерматит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(сок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растения).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Лечение.</a:t>
            </a:r>
            <a:r>
              <a:rPr sz="2400" b="1" i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промывание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желудка,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солевые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слабительные,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адсорбенты,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посиндромное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лечение.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702685" algn="l"/>
              </a:tabLst>
            </a:pPr>
            <a:r>
              <a:rPr sz="2400" b="1" dirty="0">
                <a:latin typeface="Arial"/>
                <a:cs typeface="Arial"/>
              </a:rPr>
              <a:t>При</a:t>
            </a:r>
            <a:r>
              <a:rPr sz="2400" b="1" spc="-10" dirty="0">
                <a:latin typeface="Arial"/>
                <a:cs typeface="Arial"/>
              </a:rPr>
              <a:t> прогрессировании</a:t>
            </a:r>
            <a:r>
              <a:rPr sz="2400" b="1" dirty="0">
                <a:latin typeface="Arial"/>
                <a:cs typeface="Arial"/>
              </a:rPr>
              <a:t>	-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оксигенотерапия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ИВЛ,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форсированный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диурез.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876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0383" y="62640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8713" y="4943860"/>
            <a:ext cx="1341109" cy="16154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691" y="165049"/>
            <a:ext cx="75584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Вех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ядовитый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(цикута).</a:t>
            </a:r>
            <a:r>
              <a:rPr sz="2400" i="1" spc="-50" dirty="0"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</a:rPr>
              <a:t>Цикутотоксин</a:t>
            </a:r>
            <a:r>
              <a:rPr sz="2400" spc="-5" dirty="0">
                <a:solidFill>
                  <a:srgbClr val="0000CC"/>
                </a:solidFill>
              </a:rPr>
              <a:t> </a:t>
            </a:r>
            <a:r>
              <a:rPr sz="2400" spc="-50" dirty="0">
                <a:solidFill>
                  <a:srgbClr val="0000CC"/>
                </a:solidFill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</a:rPr>
              <a:t>нейротоксичный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алкалоид.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Ядовиты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все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части </a:t>
            </a:r>
            <a:r>
              <a:rPr sz="2400" dirty="0">
                <a:solidFill>
                  <a:srgbClr val="000000"/>
                </a:solidFill>
              </a:rPr>
              <a:t>растения.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Весной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сочные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побеги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содержат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много </a:t>
            </a:r>
            <a:r>
              <a:rPr sz="2400" dirty="0">
                <a:solidFill>
                  <a:srgbClr val="000000"/>
                </a:solidFill>
              </a:rPr>
              <a:t>сахара,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сладкие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на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вкус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при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попадании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рer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os.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6691" y="1704543"/>
            <a:ext cx="8080375" cy="508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625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Симптомы:</a:t>
            </a:r>
            <a:r>
              <a:rPr sz="2400" b="1" i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тошнота,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рвота,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боли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животе.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Чувство </a:t>
            </a:r>
            <a:r>
              <a:rPr sz="2400" b="1" spc="-25" dirty="0">
                <a:latin typeface="Arial"/>
                <a:cs typeface="Arial"/>
              </a:rPr>
              <a:t>холода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во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всем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теле,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понижение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тактильной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кожной чувствительности.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Головокружение,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мидриаз, </a:t>
            </a:r>
            <a:r>
              <a:rPr sz="2400" b="1" spc="-20" dirty="0">
                <a:latin typeface="Arial"/>
                <a:cs typeface="Arial"/>
              </a:rPr>
              <a:t>клонико-</a:t>
            </a:r>
            <a:r>
              <a:rPr sz="2400" b="1" dirty="0">
                <a:latin typeface="Arial"/>
                <a:cs typeface="Arial"/>
              </a:rPr>
              <a:t>тонические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судороги,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нарушение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дыхания, сердечной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деятельности.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Лечение:</a:t>
            </a:r>
            <a:r>
              <a:rPr sz="2400" b="1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промывание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желудка,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солевые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слабительные,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адсорбенты,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посиндромное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лечение. </a:t>
            </a:r>
            <a:r>
              <a:rPr sz="2400" b="1" spc="-20" dirty="0">
                <a:latin typeface="Arial"/>
                <a:cs typeface="Arial"/>
              </a:rPr>
              <a:t>Улучшение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функции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печени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коррекция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ацидоза,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судорожного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синдрома.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Сердечно-</a:t>
            </a:r>
            <a:r>
              <a:rPr sz="2400" b="1" spc="-10" dirty="0">
                <a:latin typeface="Arial"/>
                <a:cs typeface="Arial"/>
              </a:rPr>
              <a:t>сосудистые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препараты,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искусственное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дыхание,</a:t>
            </a:r>
            <a:endParaRPr sz="2400">
              <a:latin typeface="Arial"/>
              <a:cs typeface="Arial"/>
            </a:endParaRPr>
          </a:p>
          <a:p>
            <a:pPr marL="12700" marR="1657985">
              <a:lnSpc>
                <a:spcPct val="120800"/>
              </a:lnSpc>
            </a:pPr>
            <a:r>
              <a:rPr sz="2400" b="1" spc="-10" dirty="0">
                <a:latin typeface="Arial"/>
                <a:cs typeface="Arial"/>
              </a:rPr>
              <a:t>оксигенотерапия.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При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явлениях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гипоксии, </a:t>
            </a:r>
            <a:r>
              <a:rPr sz="2400" b="1" dirty="0">
                <a:latin typeface="Arial"/>
                <a:cs typeface="Arial"/>
              </a:rPr>
              <a:t>особенно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у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детей,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противопоказаны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аналептики</a:t>
            </a:r>
            <a:r>
              <a:rPr sz="2400" b="1" i="1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9851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7231" y="62640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451" y="5157851"/>
            <a:ext cx="1038225" cy="15223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85699"/>
            <a:ext cx="8364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157855" algn="l"/>
              </a:tabLst>
            </a:pPr>
            <a:r>
              <a:rPr sz="2400" dirty="0"/>
              <a:t>Чемерица</a:t>
            </a:r>
            <a:r>
              <a:rPr sz="2400" spc="-75" dirty="0"/>
              <a:t> </a:t>
            </a:r>
            <a:r>
              <a:rPr sz="2400" spc="-10" dirty="0"/>
              <a:t>Лобеля.</a:t>
            </a:r>
            <a:r>
              <a:rPr sz="2400" dirty="0"/>
              <a:t>	</a:t>
            </a:r>
            <a:r>
              <a:rPr sz="2400" dirty="0">
                <a:solidFill>
                  <a:srgbClr val="000000"/>
                </a:solidFill>
              </a:rPr>
              <a:t>Алкалоиды: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CC"/>
                </a:solidFill>
              </a:rPr>
              <a:t>термин,</a:t>
            </a:r>
            <a:r>
              <a:rPr sz="2400" spc="-85" dirty="0">
                <a:solidFill>
                  <a:srgbClr val="0000CC"/>
                </a:solidFill>
              </a:rPr>
              <a:t> </a:t>
            </a:r>
            <a:r>
              <a:rPr sz="2400" spc="-10" dirty="0">
                <a:solidFill>
                  <a:srgbClr val="0000CC"/>
                </a:solidFill>
              </a:rPr>
              <a:t>протоверин, </a:t>
            </a:r>
            <a:r>
              <a:rPr sz="2400" dirty="0">
                <a:solidFill>
                  <a:srgbClr val="0000CC"/>
                </a:solidFill>
              </a:rPr>
              <a:t>вератрозин</a:t>
            </a:r>
            <a:r>
              <a:rPr sz="2400" spc="-105" dirty="0">
                <a:solidFill>
                  <a:srgbClr val="0000CC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–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оказывают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кардиотоксическое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действие. </a:t>
            </a:r>
            <a:r>
              <a:rPr sz="2400" dirty="0">
                <a:solidFill>
                  <a:srgbClr val="000000"/>
                </a:solidFill>
              </a:rPr>
              <a:t>Ядовиты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все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части</a:t>
            </a:r>
            <a:r>
              <a:rPr sz="2400" spc="-6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растения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при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попадании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рer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os.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58267" y="1459484"/>
            <a:ext cx="8424545" cy="464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756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Симптомы: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першение,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царапание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носу,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глотке, </a:t>
            </a:r>
            <a:r>
              <a:rPr sz="2400" b="1" dirty="0">
                <a:latin typeface="Arial"/>
                <a:cs typeface="Arial"/>
              </a:rPr>
              <a:t>пищеводе.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Слюнотечение,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тошнота,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рвота,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боль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в </a:t>
            </a:r>
            <a:r>
              <a:rPr sz="2400" b="1" dirty="0">
                <a:latin typeface="Arial"/>
                <a:cs typeface="Arial"/>
              </a:rPr>
              <a:t>животе.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Сильная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головная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боль,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головокружение,</a:t>
            </a:r>
            <a:endParaRPr sz="2400">
              <a:latin typeface="Arial"/>
              <a:cs typeface="Arial"/>
            </a:endParaRPr>
          </a:p>
          <a:p>
            <a:pPr marL="12700" marR="42481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нарушение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внутрисердечной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проводимости.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Острая </a:t>
            </a:r>
            <a:r>
              <a:rPr sz="2400" b="1" spc="-30" dirty="0">
                <a:latin typeface="Arial"/>
                <a:cs typeface="Arial"/>
              </a:rPr>
              <a:t>сердечно-</a:t>
            </a:r>
            <a:r>
              <a:rPr sz="2400" b="1" spc="-10" dirty="0">
                <a:latin typeface="Arial"/>
                <a:cs typeface="Arial"/>
              </a:rPr>
              <a:t>сосудистая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недостаточность,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судороги.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Лабораторная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диагностика: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проба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серной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кислотой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реактивом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Эрдмана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50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мл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мочи.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Лечение.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Промывание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желудка,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солевые</a:t>
            </a:r>
            <a:endParaRPr sz="2400">
              <a:latin typeface="Arial"/>
              <a:cs typeface="Arial"/>
            </a:endParaRPr>
          </a:p>
          <a:p>
            <a:pPr marL="12700" marR="240029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слабительные,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адсорбенты,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форсированный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диурез. Обезболивание,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Купирование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брадикардии,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аналептики,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противосудорожные.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Противопоказано</a:t>
            </a:r>
            <a:r>
              <a:rPr sz="2400" b="1" i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введение</a:t>
            </a:r>
            <a:r>
              <a:rPr sz="2400" b="1" i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солей</a:t>
            </a:r>
            <a:r>
              <a:rPr sz="2400" b="1" i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кальция!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876" y="623728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0383" y="633567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5738" y="5231891"/>
            <a:ext cx="1424949" cy="14264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288" y="63085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260350"/>
            <a:ext cx="3252851" cy="31686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314575" y="398525"/>
            <a:ext cx="6628130" cy="5710555"/>
            <a:chOff x="2314575" y="398525"/>
            <a:chExt cx="6628130" cy="5710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626" y="2420937"/>
              <a:ext cx="2282825" cy="3429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8901" y="398525"/>
              <a:ext cx="2417699" cy="30304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4575" y="3898899"/>
              <a:ext cx="2376551" cy="22098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80643" y="3528186"/>
            <a:ext cx="1711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Белена</a:t>
            </a:r>
            <a:r>
              <a:rPr sz="18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черная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6550" y="3529710"/>
            <a:ext cx="2766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Болиголов</a:t>
            </a:r>
            <a:r>
              <a:rPr sz="1800" b="1" i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пятнистый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8180" y="6049467"/>
            <a:ext cx="173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Вех</a:t>
            </a:r>
            <a:r>
              <a:rPr sz="18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ядовитый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2347" y="6336893"/>
            <a:ext cx="2068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Чемерица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Лобеля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85699"/>
            <a:ext cx="76885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Мухомор</a:t>
            </a:r>
            <a:r>
              <a:rPr sz="2400" spc="-45" dirty="0"/>
              <a:t> </a:t>
            </a:r>
            <a:r>
              <a:rPr sz="2400" dirty="0"/>
              <a:t>(красный,</a:t>
            </a:r>
            <a:r>
              <a:rPr sz="2400" spc="-90" dirty="0"/>
              <a:t> </a:t>
            </a:r>
            <a:r>
              <a:rPr sz="2400" dirty="0"/>
              <a:t>пантерный</a:t>
            </a:r>
            <a:r>
              <a:rPr sz="2400" spc="-55" dirty="0"/>
              <a:t> </a:t>
            </a:r>
            <a:r>
              <a:rPr sz="2400" spc="-10" dirty="0"/>
              <a:t>,порфировый)</a:t>
            </a:r>
            <a:endParaRPr sz="2400"/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</a:rPr>
              <a:t>Содержит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CC"/>
                </a:solidFill>
              </a:rPr>
              <a:t>мускарин,</a:t>
            </a:r>
            <a:r>
              <a:rPr sz="2400" spc="-80" dirty="0">
                <a:solidFill>
                  <a:srgbClr val="0000CC"/>
                </a:solidFill>
              </a:rPr>
              <a:t> </a:t>
            </a:r>
            <a:r>
              <a:rPr sz="2400" dirty="0">
                <a:solidFill>
                  <a:srgbClr val="0000CC"/>
                </a:solidFill>
              </a:rPr>
              <a:t>буфатенин</a:t>
            </a:r>
            <a:r>
              <a:rPr sz="2400" spc="-50" dirty="0">
                <a:solidFill>
                  <a:srgbClr val="0000CC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и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др.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-10" dirty="0"/>
              <a:t>Симптомы: </a:t>
            </a:r>
            <a:r>
              <a:rPr sz="2400" i="1" dirty="0">
                <a:latin typeface="Arial"/>
                <a:cs typeface="Arial"/>
              </a:rPr>
              <a:t>красный</a:t>
            </a:r>
            <a:r>
              <a:rPr sz="2400" i="1" spc="-9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мухомор:</a:t>
            </a:r>
            <a:r>
              <a:rPr sz="2400" i="1" spc="-9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тошнота,</a:t>
            </a:r>
            <a:r>
              <a:rPr sz="2400" spc="-5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рвота,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боль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животе, </a:t>
            </a:r>
            <a:r>
              <a:rPr sz="2400" dirty="0">
                <a:solidFill>
                  <a:srgbClr val="000000"/>
                </a:solidFill>
              </a:rPr>
              <a:t>повышенное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потоотделение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и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слюнотечение, </a:t>
            </a:r>
            <a:r>
              <a:rPr sz="2400" spc="-20" dirty="0">
                <a:solidFill>
                  <a:srgbClr val="000000"/>
                </a:solidFill>
              </a:rPr>
              <a:t>слезотечение,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диспноэ,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миоз,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диарея,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аритмия, возбуждение,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судороги,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коллапс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и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кома.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480817"/>
            <a:ext cx="8134984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Лечение: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раствор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атропина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сульфата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0,1%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схеме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,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симптоматическое.</a:t>
            </a:r>
            <a:endParaRPr sz="2400">
              <a:latin typeface="Arial"/>
              <a:cs typeface="Arial"/>
            </a:endParaRPr>
          </a:p>
          <a:p>
            <a:pPr marL="12700" marR="262255">
              <a:lnSpc>
                <a:spcPct val="100000"/>
              </a:lnSpc>
              <a:tabLst>
                <a:tab pos="5744845" algn="l"/>
              </a:tabLst>
            </a:pPr>
            <a:r>
              <a:rPr sz="2400" b="1" dirty="0">
                <a:solidFill>
                  <a:srgbClr val="339933"/>
                </a:solidFill>
                <a:latin typeface="Arial"/>
                <a:cs typeface="Arial"/>
              </a:rPr>
              <a:t>пантерный</a:t>
            </a:r>
            <a:r>
              <a:rPr sz="2400" b="1" spc="-2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33"/>
                </a:solidFill>
                <a:latin typeface="Arial"/>
                <a:cs typeface="Arial"/>
              </a:rPr>
              <a:t>и</a:t>
            </a:r>
            <a:r>
              <a:rPr sz="2400" b="1" spc="-4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9933"/>
                </a:solidFill>
                <a:latin typeface="Arial"/>
                <a:cs typeface="Arial"/>
              </a:rPr>
              <a:t>порфировый</a:t>
            </a:r>
            <a:r>
              <a:rPr sz="2400" b="1" spc="-40" dirty="0">
                <a:solidFill>
                  <a:srgbClr val="33993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9933"/>
                </a:solidFill>
                <a:latin typeface="Arial"/>
                <a:cs typeface="Arial"/>
              </a:rPr>
              <a:t>мухомор:</a:t>
            </a:r>
            <a:r>
              <a:rPr sz="2400" b="1" dirty="0">
                <a:solidFill>
                  <a:srgbClr val="339933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диспепсия, </a:t>
            </a:r>
            <a:r>
              <a:rPr sz="2400" b="1" dirty="0">
                <a:latin typeface="Arial"/>
                <a:cs typeface="Arial"/>
              </a:rPr>
              <a:t>сухость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слизистых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рта,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повышением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температуры, </a:t>
            </a:r>
            <a:r>
              <a:rPr sz="2400" b="1" dirty="0">
                <a:latin typeface="Arial"/>
                <a:cs typeface="Arial"/>
              </a:rPr>
              <a:t>мидриазом,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тахикардией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(по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типу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отравления</a:t>
            </a:r>
            <a:endParaRPr sz="2400">
              <a:latin typeface="Arial"/>
              <a:cs typeface="Arial"/>
            </a:endParaRPr>
          </a:p>
          <a:p>
            <a:pPr marL="12700" marR="145224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атропином),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эйфория,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галлюцинации.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Лечение: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прозерин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0,05%1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мл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(пилокарпина гидрохлорида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1%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мл),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форсированный </a:t>
            </a:r>
            <a:r>
              <a:rPr sz="2400" b="1" dirty="0">
                <a:latin typeface="Arial"/>
                <a:cs typeface="Arial"/>
              </a:rPr>
              <a:t>диурез,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симптоматическое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лечение.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04250" y="623728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6" y="317580"/>
                </a:lnTo>
                <a:lnTo>
                  <a:pt x="39045" y="356411"/>
                </a:lnTo>
                <a:lnTo>
                  <a:pt x="66960" y="390244"/>
                </a:lnTo>
                <a:lnTo>
                  <a:pt x="100793" y="418158"/>
                </a:lnTo>
                <a:lnTo>
                  <a:pt x="139624" y="439235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31757" y="633567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8019" y="4146803"/>
            <a:ext cx="1731264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214376"/>
            <a:ext cx="6666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Бледная</a:t>
            </a:r>
            <a:r>
              <a:rPr sz="2400" spc="-165" dirty="0"/>
              <a:t> </a:t>
            </a:r>
            <a:r>
              <a:rPr sz="2400" spc="-10" dirty="0"/>
              <a:t>поганка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</a:rPr>
              <a:t>Содержит</a:t>
            </a:r>
            <a:r>
              <a:rPr sz="2400" spc="-8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CC"/>
                </a:solidFill>
              </a:rPr>
              <a:t>фаллатоксины</a:t>
            </a:r>
            <a:r>
              <a:rPr sz="2400" spc="-60" dirty="0">
                <a:solidFill>
                  <a:srgbClr val="0000CC"/>
                </a:solidFill>
              </a:rPr>
              <a:t> </a:t>
            </a:r>
            <a:r>
              <a:rPr sz="2400" dirty="0">
                <a:solidFill>
                  <a:srgbClr val="0000CC"/>
                </a:solidFill>
              </a:rPr>
              <a:t>и</a:t>
            </a:r>
            <a:r>
              <a:rPr sz="2400" spc="-100" dirty="0">
                <a:solidFill>
                  <a:srgbClr val="0000CC"/>
                </a:solidFill>
              </a:rPr>
              <a:t> </a:t>
            </a:r>
            <a:r>
              <a:rPr sz="2400" spc="-10" dirty="0">
                <a:solidFill>
                  <a:srgbClr val="0000CC"/>
                </a:solidFill>
              </a:rPr>
              <a:t>соматотоксины</a:t>
            </a:r>
            <a:r>
              <a:rPr sz="2400" spc="-10" dirty="0">
                <a:solidFill>
                  <a:srgbClr val="000000"/>
                </a:solidFill>
              </a:rPr>
              <a:t>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9590" y="945845"/>
            <a:ext cx="8500745" cy="420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687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Симптомы: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неукротимая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рвота,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судорожная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боль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в </a:t>
            </a:r>
            <a:r>
              <a:rPr sz="2400" b="1" spc="-10" dirty="0">
                <a:latin typeface="Arial"/>
                <a:cs typeface="Arial"/>
              </a:rPr>
              <a:t>желудке,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кишечные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колики,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боль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икроножных </a:t>
            </a:r>
            <a:r>
              <a:rPr sz="2400" b="1" dirty="0">
                <a:latin typeface="Arial"/>
                <a:cs typeface="Arial"/>
              </a:rPr>
              <a:t>мышцах,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неутолимая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жажда,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холероподобный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понос </a:t>
            </a:r>
            <a:r>
              <a:rPr sz="2400" b="1" dirty="0">
                <a:latin typeface="Arial"/>
                <a:cs typeface="Arial"/>
              </a:rPr>
              <a:t>(часто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кровью).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Итог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токсический гепатит,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377565" algn="l"/>
              </a:tabLst>
            </a:pPr>
            <a:r>
              <a:rPr sz="2400" b="1" spc="-25" dirty="0">
                <a:latin typeface="Arial"/>
                <a:cs typeface="Arial"/>
              </a:rPr>
              <a:t>печеночно-</a:t>
            </a:r>
            <a:r>
              <a:rPr sz="2400" b="1" spc="-10" dirty="0">
                <a:latin typeface="Arial"/>
                <a:cs typeface="Arial"/>
              </a:rPr>
              <a:t>почечная,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недостаточность.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Лечение: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промывание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желудка,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активированный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уголь, </a:t>
            </a:r>
            <a:r>
              <a:rPr sz="2400" b="1" dirty="0">
                <a:latin typeface="Arial"/>
                <a:cs typeface="Arial"/>
              </a:rPr>
              <a:t>через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15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мин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после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промывания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желудка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повторно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промыть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его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0,01%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раствором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калия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перманганата.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latin typeface="Arial"/>
                <a:cs typeface="Arial"/>
              </a:rPr>
              <a:t>Показан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гемодиализ,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комплексная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регидратация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с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ощелачиванием,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Лечение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токсического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гепатита,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острой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почечной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недостаточности.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Пересадка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печени.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9851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7231" y="62640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1926" y="5229288"/>
            <a:ext cx="1846199" cy="13826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358902"/>
            <a:ext cx="79756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Строчки</a:t>
            </a:r>
            <a:r>
              <a:rPr sz="2400" spc="-90" dirty="0"/>
              <a:t> </a:t>
            </a:r>
            <a:r>
              <a:rPr sz="2400" dirty="0"/>
              <a:t>(обыкновенный,</a:t>
            </a:r>
            <a:r>
              <a:rPr sz="2400" spc="-110" dirty="0"/>
              <a:t> </a:t>
            </a:r>
            <a:r>
              <a:rPr sz="2400" spc="-10" dirty="0"/>
              <a:t>большой)</a:t>
            </a:r>
            <a:endParaRPr sz="2400"/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</a:rPr>
              <a:t>Произрастает</a:t>
            </a:r>
            <a:r>
              <a:rPr sz="2400" spc="-3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основном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сосновых</a:t>
            </a:r>
            <a:r>
              <a:rPr sz="2400" spc="-6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и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смешанных </a:t>
            </a:r>
            <a:r>
              <a:rPr sz="2400" dirty="0">
                <a:solidFill>
                  <a:srgbClr val="000000"/>
                </a:solidFill>
              </a:rPr>
              <a:t>лесах,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на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опушках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леса,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светлых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полянах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во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второй </a:t>
            </a:r>
            <a:r>
              <a:rPr sz="2400" dirty="0">
                <a:solidFill>
                  <a:srgbClr val="000000"/>
                </a:solidFill>
              </a:rPr>
              <a:t>половине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апреля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—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первой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половине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мая.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Яд</a:t>
            </a:r>
            <a:r>
              <a:rPr sz="2400" spc="-80" dirty="0">
                <a:solidFill>
                  <a:srgbClr val="000000"/>
                </a:solidFill>
              </a:rPr>
              <a:t> </a:t>
            </a:r>
            <a:r>
              <a:rPr sz="2400" spc="-50" dirty="0">
                <a:solidFill>
                  <a:srgbClr val="000000"/>
                </a:solidFill>
              </a:rPr>
              <a:t>-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9590" y="1822196"/>
            <a:ext cx="74923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гельвеловая</a:t>
            </a:r>
            <a:r>
              <a:rPr sz="24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кислота.</a:t>
            </a:r>
            <a:endParaRPr sz="2400">
              <a:latin typeface="Arial"/>
              <a:cs typeface="Arial"/>
            </a:endParaRPr>
          </a:p>
          <a:p>
            <a:pPr marL="12700" marR="290195">
              <a:lnSpc>
                <a:spcPct val="100000"/>
              </a:lnSpc>
              <a:tabLst>
                <a:tab pos="6176010" algn="l"/>
              </a:tabLst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Симптомы: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тошнота,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рвота,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диспепсия,</a:t>
            </a:r>
            <a:r>
              <a:rPr sz="2400" b="1" dirty="0">
                <a:latin typeface="Arial"/>
                <a:cs typeface="Arial"/>
              </a:rPr>
              <a:t>	боль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в </a:t>
            </a:r>
            <a:r>
              <a:rPr sz="2400" b="1" dirty="0">
                <a:latin typeface="Arial"/>
                <a:cs typeface="Arial"/>
              </a:rPr>
              <a:t>правом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подреберье,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желудке,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повышение</a:t>
            </a:r>
            <a:endParaRPr sz="2400">
              <a:latin typeface="Arial"/>
              <a:cs typeface="Arial"/>
            </a:endParaRPr>
          </a:p>
          <a:p>
            <a:pPr marL="12700" marR="1014094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температуры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тела,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гемоглобинурия.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Итог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- </a:t>
            </a:r>
            <a:r>
              <a:rPr sz="2400" b="1" spc="-10" dirty="0">
                <a:latin typeface="Arial"/>
                <a:cs typeface="Arial"/>
              </a:rPr>
              <a:t>токсический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гепатит.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Лечение: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промывание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желудка,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солевые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слабительные,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форсированный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диурез,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лечение </a:t>
            </a:r>
            <a:r>
              <a:rPr sz="2400" b="1" dirty="0">
                <a:latin typeface="Arial"/>
                <a:cs typeface="Arial"/>
              </a:rPr>
              <a:t>острой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почечно-</a:t>
            </a:r>
            <a:r>
              <a:rPr sz="2400" b="1" spc="-10" dirty="0">
                <a:latin typeface="Arial"/>
                <a:cs typeface="Arial"/>
              </a:rPr>
              <a:t>печеночной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недостаточности, </a:t>
            </a:r>
            <a:r>
              <a:rPr sz="2400" b="1" dirty="0">
                <a:latin typeface="Arial"/>
                <a:cs typeface="Arial"/>
              </a:rPr>
              <a:t>пересадка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печени.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8350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6" y="317580"/>
                </a:lnTo>
                <a:lnTo>
                  <a:pt x="39045" y="356411"/>
                </a:lnTo>
                <a:lnTo>
                  <a:pt x="66960" y="390244"/>
                </a:lnTo>
                <a:lnTo>
                  <a:pt x="100793" y="418158"/>
                </a:lnTo>
                <a:lnTo>
                  <a:pt x="139624" y="439235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15857" y="62640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4730750"/>
            <a:ext cx="2884424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867" y="212852"/>
            <a:ext cx="81464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Учебный</a:t>
            </a:r>
            <a:r>
              <a:rPr spc="-17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вопрос</a:t>
            </a:r>
            <a:r>
              <a:rPr spc="-160" dirty="0">
                <a:solidFill>
                  <a:srgbClr val="C00000"/>
                </a:solidFill>
              </a:rPr>
              <a:t> </a:t>
            </a:r>
            <a:r>
              <a:rPr spc="-25" dirty="0">
                <a:solidFill>
                  <a:srgbClr val="C00000"/>
                </a:solidFill>
              </a:rPr>
              <a:t>№3.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Поражения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ядами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животного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происхождения.</a:t>
            </a:r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288" y="63085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125" y="1560577"/>
            <a:ext cx="7083550" cy="45049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141223"/>
            <a:ext cx="40062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u="sng" spc="-10" dirty="0">
                <a:uFill>
                  <a:solidFill>
                    <a:srgbClr val="FF0000"/>
                  </a:solidFill>
                </a:uFill>
              </a:rPr>
              <a:t>Группы</a:t>
            </a:r>
            <a:r>
              <a:rPr sz="2200" u="sng" spc="-1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00" u="sng" dirty="0">
                <a:uFill>
                  <a:solidFill>
                    <a:srgbClr val="FF0000"/>
                  </a:solidFill>
                </a:uFill>
              </a:rPr>
              <a:t>ядовитых</a:t>
            </a:r>
            <a:r>
              <a:rPr sz="2200" u="sng" spc="-6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00" u="sng" spc="-10" dirty="0">
                <a:uFill>
                  <a:solidFill>
                    <a:srgbClr val="FF0000"/>
                  </a:solidFill>
                </a:uFill>
              </a:rPr>
              <a:t>животных</a:t>
            </a:r>
            <a:r>
              <a:rPr sz="2200" spc="-10" dirty="0"/>
              <a:t> </a:t>
            </a:r>
            <a:r>
              <a:rPr sz="2200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/>
              </a:rPr>
              <a:t>1</a:t>
            </a:r>
            <a:r>
              <a:rPr sz="2200" u="sng" spc="-7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/>
              </a:rPr>
              <a:t> </a:t>
            </a:r>
            <a:r>
              <a:rPr sz="2200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/>
              </a:rPr>
              <a:t>Морские</a:t>
            </a:r>
            <a:r>
              <a:rPr sz="2200" u="sng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/>
              </a:rPr>
              <a:t> </a:t>
            </a:r>
            <a:r>
              <a:rPr sz="22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/>
              </a:rPr>
              <a:t>беспозвоночные: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29590" y="812037"/>
            <a:ext cx="7687945" cy="572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8780" lvl="1" indent="-393700">
              <a:lnSpc>
                <a:spcPct val="100000"/>
              </a:lnSpc>
              <a:spcBef>
                <a:spcPts val="95"/>
              </a:spcBef>
              <a:buSzPct val="97727"/>
              <a:buAutoNum type="arabicPeriod"/>
              <a:tabLst>
                <a:tab pos="398780" algn="l"/>
              </a:tabLst>
            </a:pPr>
            <a:r>
              <a:rPr sz="2200" b="1" u="sng" spc="-10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моллюски</a:t>
            </a: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(астралийский</a:t>
            </a:r>
            <a:r>
              <a:rPr sz="2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осьминог);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/>
              <a:tabLst>
                <a:tab pos="398780" algn="l"/>
              </a:tabLst>
            </a:pPr>
            <a:r>
              <a:rPr sz="2200" b="1" u="sng" spc="-10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2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4"/>
              </a:rPr>
              <a:t>иглокожие</a:t>
            </a:r>
            <a:r>
              <a:rPr sz="22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(морские</a:t>
            </a:r>
            <a:r>
              <a:rPr sz="22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звезды);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/>
              <a:tabLst>
                <a:tab pos="398780" algn="l"/>
              </a:tabLst>
            </a:pPr>
            <a:r>
              <a:rPr sz="2200" b="1" u="sng" spc="-5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5"/>
              </a:rPr>
              <a:t>губки</a:t>
            </a:r>
            <a:r>
              <a:rPr sz="2200" b="1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(пробковая</a:t>
            </a:r>
            <a:r>
              <a:rPr sz="22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губка);</a:t>
            </a:r>
            <a:endParaRPr sz="2200">
              <a:latin typeface="Arial"/>
              <a:cs typeface="Arial"/>
            </a:endParaRPr>
          </a:p>
          <a:p>
            <a:pPr marL="399415" lvl="1" indent="-393700">
              <a:lnSpc>
                <a:spcPct val="100000"/>
              </a:lnSpc>
              <a:spcBef>
                <a:spcPts val="5"/>
              </a:spcBef>
              <a:buSzPct val="97727"/>
              <a:buAutoNum type="arabicPeriod"/>
              <a:tabLst>
                <a:tab pos="399415" algn="l"/>
              </a:tabLst>
            </a:pPr>
            <a:r>
              <a:rPr sz="2200" b="1" u="sng" spc="-9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6"/>
              </a:rPr>
              <a:t>медузы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(кубовидная</a:t>
            </a:r>
            <a:r>
              <a:rPr sz="22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медуза);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/>
              <a:tabLst>
                <a:tab pos="398780" algn="l"/>
              </a:tabLst>
            </a:pPr>
            <a:r>
              <a:rPr sz="2200" b="1" u="sng" spc="-4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7"/>
              </a:rPr>
              <a:t>кораллы</a:t>
            </a:r>
            <a:r>
              <a:rPr sz="2200" b="1" u="sng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7"/>
              </a:rPr>
              <a:t>и</a:t>
            </a:r>
            <a:r>
              <a:rPr sz="2200" b="1" u="sng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2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7"/>
              </a:rPr>
              <a:t>актинии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67640" indent="-165100">
              <a:lnSpc>
                <a:spcPct val="100000"/>
              </a:lnSpc>
              <a:buSzPct val="97727"/>
              <a:buAutoNum type="arabicPlain" startAt="2"/>
              <a:tabLst>
                <a:tab pos="167640" algn="l"/>
              </a:tabLst>
            </a:pPr>
            <a:r>
              <a:rPr sz="2200" b="1" u="sng" spc="-1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2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8"/>
              </a:rPr>
              <a:t>Членистоногие: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/>
              <a:tabLst>
                <a:tab pos="398780" algn="l"/>
              </a:tabLst>
            </a:pPr>
            <a:r>
              <a:rPr sz="2200" b="1" u="sng" spc="-7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9"/>
              </a:rPr>
              <a:t>паукообразные</a:t>
            </a:r>
            <a:r>
              <a:rPr sz="22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(тарантул,</a:t>
            </a:r>
            <a:r>
              <a:rPr sz="2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каракурт);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/>
              <a:tabLst>
                <a:tab pos="398780" algn="l"/>
              </a:tabLst>
            </a:pP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sz="22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0"/>
              </a:rPr>
              <a:t>сколопендры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/>
              <a:tabLst>
                <a:tab pos="398780" algn="l"/>
              </a:tabLst>
            </a:pPr>
            <a:r>
              <a:rPr sz="2200" b="1" u="sng" spc="-7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1"/>
              </a:rPr>
              <a:t>насекомые</a:t>
            </a: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чешуе-</a:t>
            </a:r>
            <a:r>
              <a:rPr sz="22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</a:t>
            </a:r>
            <a:r>
              <a:rPr sz="22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перепончатокрылые)</a:t>
            </a:r>
            <a:endParaRPr sz="2200">
              <a:latin typeface="Arial"/>
              <a:cs typeface="Arial"/>
            </a:endParaRPr>
          </a:p>
          <a:p>
            <a:pPr marL="167640" indent="-165100">
              <a:lnSpc>
                <a:spcPct val="100000"/>
              </a:lnSpc>
              <a:buSzPct val="97727"/>
              <a:buAutoNum type="arabicPlain" startAt="3"/>
              <a:tabLst>
                <a:tab pos="167640" algn="l"/>
              </a:tabLst>
            </a:pPr>
            <a:r>
              <a:rPr sz="2200" b="1" u="sng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22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2"/>
              </a:rPr>
              <a:t>Позвоночные: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/>
              <a:tabLst>
                <a:tab pos="398780" algn="l"/>
              </a:tabLst>
            </a:pPr>
            <a:r>
              <a:rPr sz="2200" b="1" u="sng" spc="-9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3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3"/>
              </a:rPr>
              <a:t>рыбы</a:t>
            </a: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(фугу,</a:t>
            </a:r>
            <a:r>
              <a:rPr sz="22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дракончик,</a:t>
            </a:r>
            <a:r>
              <a:rPr sz="22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маринка);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/>
              <a:tabLst>
                <a:tab pos="398780" algn="l"/>
              </a:tabLst>
            </a:pPr>
            <a:r>
              <a:rPr sz="2200" b="1" u="sng" spc="-7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4"/>
              </a:rPr>
              <a:t>амфибии</a:t>
            </a:r>
            <a:r>
              <a:rPr sz="2200" b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(жаба</a:t>
            </a:r>
            <a:r>
              <a:rPr sz="2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серая,</a:t>
            </a:r>
            <a:r>
              <a:rPr sz="2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саламандра);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/>
              <a:tabLst>
                <a:tab pos="398780" algn="l"/>
              </a:tabLst>
            </a:pP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5"/>
              </a:rPr>
              <a:t> </a:t>
            </a:r>
            <a:r>
              <a:rPr sz="22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5"/>
              </a:rPr>
              <a:t>пресмыкающиеся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630555" lvl="2" indent="-622300">
              <a:lnSpc>
                <a:spcPct val="100000"/>
              </a:lnSpc>
              <a:spcBef>
                <a:spcPts val="5"/>
              </a:spcBef>
              <a:buSzPct val="97727"/>
              <a:buAutoNum type="arabicPeriod"/>
              <a:tabLst>
                <a:tab pos="630555" algn="l"/>
              </a:tabLst>
            </a:pPr>
            <a:r>
              <a:rPr sz="2200" b="1" u="sng" spc="-4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6"/>
              </a:rPr>
              <a:t>ящерицы</a:t>
            </a:r>
            <a:r>
              <a:rPr sz="2200" b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(ядозубы);</a:t>
            </a:r>
            <a:endParaRPr sz="2200">
              <a:latin typeface="Arial"/>
              <a:cs typeface="Arial"/>
            </a:endParaRPr>
          </a:p>
          <a:p>
            <a:pPr marL="630555" lvl="2" indent="-622300">
              <a:lnSpc>
                <a:spcPct val="100000"/>
              </a:lnSpc>
              <a:buSzPct val="97727"/>
              <a:buAutoNum type="arabicPeriod"/>
              <a:tabLst>
                <a:tab pos="630555" algn="l"/>
              </a:tabLst>
            </a:pPr>
            <a:r>
              <a:rPr sz="2200" b="1" u="sng" spc="-5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7"/>
              </a:rPr>
              <a:t> </a:t>
            </a: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7"/>
              </a:rPr>
              <a:t>змеи</a:t>
            </a:r>
            <a:r>
              <a:rPr sz="2200" b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(гадюка).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 startAt="3"/>
              <a:tabLst>
                <a:tab pos="398780" algn="l"/>
              </a:tabLst>
            </a:pPr>
            <a:r>
              <a:rPr sz="2200" b="1" u="sng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8"/>
              </a:rPr>
              <a:t> </a:t>
            </a:r>
            <a:r>
              <a:rPr sz="22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8"/>
              </a:rPr>
              <a:t>птицы</a:t>
            </a:r>
            <a:endParaRPr sz="2200">
              <a:latin typeface="Arial"/>
              <a:cs typeface="Arial"/>
            </a:endParaRPr>
          </a:p>
          <a:p>
            <a:pPr marL="398780" lvl="1" indent="-393700">
              <a:lnSpc>
                <a:spcPct val="100000"/>
              </a:lnSpc>
              <a:buSzPct val="97727"/>
              <a:buAutoNum type="arabicPeriod" startAt="3"/>
              <a:tabLst>
                <a:tab pos="398780" algn="l"/>
              </a:tabLst>
            </a:pPr>
            <a:r>
              <a:rPr sz="2200" b="1" u="sng" spc="-10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9"/>
              </a:rPr>
              <a:t> </a:t>
            </a:r>
            <a:r>
              <a:rPr sz="2200" b="1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19"/>
              </a:rPr>
              <a:t>млекопитающие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(утконосы,</a:t>
            </a:r>
            <a:r>
              <a:rPr sz="22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толстые</a:t>
            </a:r>
            <a:r>
              <a:rPr sz="2200" b="1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лори,</a:t>
            </a:r>
            <a:r>
              <a:rPr sz="22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скунсы).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876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0383" y="62640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2164" y="902030"/>
            <a:ext cx="1657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Лекция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6858" y="2658237"/>
            <a:ext cx="6722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Яды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природного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происхождения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304" y="282321"/>
            <a:ext cx="5022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Укусы</a:t>
            </a:r>
            <a:r>
              <a:rPr spc="-145" dirty="0"/>
              <a:t> </a:t>
            </a:r>
            <a:r>
              <a:rPr dirty="0"/>
              <a:t>ядовитых</a:t>
            </a:r>
            <a:r>
              <a:rPr spc="-120" dirty="0"/>
              <a:t> </a:t>
            </a:r>
            <a:r>
              <a:rPr spc="-10" dirty="0"/>
              <a:t>насекомых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037" y="758825"/>
          <a:ext cx="8714105" cy="5502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290"/>
                <a:gridCol w="2162810"/>
                <a:gridCol w="2301240"/>
                <a:gridCol w="2056765"/>
              </a:tblGrid>
              <a:tr h="609600">
                <a:tc>
                  <a:txBody>
                    <a:bodyPr/>
                    <a:lstStyle/>
                    <a:p>
                      <a:pPr marL="870585" marR="154940" indent="-708660">
                        <a:lnSpc>
                          <a:spcPts val="24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яда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Перепончатокрылые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пчела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оса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шершень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Амины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163830" marR="158750" indent="127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гистамин дофамин норадреналин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487045" marR="480695" indent="-635" algn="ctr">
                        <a:lnSpc>
                          <a:spcPts val="2400"/>
                        </a:lnSpc>
                        <a:spcBef>
                          <a:spcPts val="2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гистамин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серотонин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дофамин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275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норадреналин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гистамин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серотонин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ацетилхолин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608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Пептиды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мелиттин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осиный</a:t>
                      </a:r>
                      <a:r>
                        <a:rPr sz="20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кинин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54050" marR="244475" indent="-398145">
                        <a:lnSpc>
                          <a:spcPts val="24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шершневый кинин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Протеины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апамин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5875" marR="1016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пептид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(деграну- лирующий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тучные</a:t>
                      </a:r>
                      <a:r>
                        <a:rPr sz="2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клетки) минамин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1016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Ферменты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134620" marR="67310" indent="-6286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фосфолипаза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гиалуронидаза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135255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фосфолипаза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фосфолипаза</a:t>
                      </a:r>
                      <a:r>
                        <a:rPr sz="2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гиалуронидаза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11430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фосфолипаза</a:t>
                      </a:r>
                      <a:r>
                        <a:rPr sz="2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фосфолипаза</a:t>
                      </a:r>
                      <a:r>
                        <a:rPr sz="2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гиалуронидаза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532876" y="623728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0383" y="633567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0913" y="296672"/>
            <a:ext cx="5655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Клиническая</a:t>
            </a:r>
            <a:r>
              <a:rPr spc="-90" dirty="0"/>
              <a:t> </a:t>
            </a:r>
            <a:r>
              <a:rPr dirty="0"/>
              <a:t>картина</a:t>
            </a:r>
            <a:r>
              <a:rPr spc="-55" dirty="0"/>
              <a:t> </a:t>
            </a:r>
            <a:r>
              <a:rPr dirty="0"/>
              <a:t>и</a:t>
            </a:r>
            <a:r>
              <a:rPr spc="-110" dirty="0"/>
              <a:t> </a:t>
            </a:r>
            <a:r>
              <a:rPr spc="-10" dirty="0"/>
              <a:t>лечение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862025"/>
            <a:ext cx="82137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010">
              <a:lnSpc>
                <a:spcPct val="100000"/>
              </a:lnSpc>
              <a:spcBef>
                <a:spcPts val="100"/>
              </a:spcBef>
              <a:tabLst>
                <a:tab pos="4703445" algn="l"/>
                <a:tab pos="6024245" algn="l"/>
                <a:tab pos="635317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Местно:</a:t>
            </a: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жгучая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боль,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гиперемия,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отек,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35" dirty="0">
                <a:latin typeface="Arial"/>
                <a:cs typeface="Arial"/>
              </a:rPr>
              <a:t>лимфаденит.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Общетоксические</a:t>
            </a: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явления:</a:t>
            </a:r>
            <a:r>
              <a:rPr sz="24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головокружение,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общая </a:t>
            </a:r>
            <a:r>
              <a:rPr sz="2400" b="1" dirty="0">
                <a:latin typeface="Arial"/>
                <a:cs typeface="Arial"/>
              </a:rPr>
              <a:t>слабость,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озноб,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крапивница,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судороги,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одышка,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стеснение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груди.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Тяжелые</a:t>
            </a:r>
            <a:r>
              <a:rPr sz="2400" b="1" spc="-1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отравления:</a:t>
            </a:r>
            <a:r>
              <a:rPr sz="2400" b="1" spc="-1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тошнота,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рвота,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головная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боль,</a:t>
            </a:r>
            <a:endParaRPr sz="2400">
              <a:latin typeface="Arial"/>
              <a:cs typeface="Arial"/>
            </a:endParaRPr>
          </a:p>
          <a:p>
            <a:pPr marL="12700" marR="56515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понос,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повышение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температуры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тела,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коматозное состояние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коллапс.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Иногда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анафилактический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шок</a:t>
            </a:r>
            <a:r>
              <a:rPr sz="2400" b="1" spc="-2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159385">
              <a:lnSpc>
                <a:spcPct val="100000"/>
              </a:lnSpc>
            </a:pP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Неотложная</a:t>
            </a:r>
            <a:r>
              <a:rPr sz="24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помощь:</a:t>
            </a:r>
            <a:r>
              <a:rPr sz="24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удалить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жало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пчелы.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Место </a:t>
            </a:r>
            <a:r>
              <a:rPr sz="2400" b="1" spc="-20" dirty="0">
                <a:latin typeface="Arial"/>
                <a:cs typeface="Arial"/>
              </a:rPr>
              <a:t>прижигают,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местно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—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холод,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преднизолоновая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мазь.</a:t>
            </a:r>
            <a:endParaRPr sz="2400">
              <a:latin typeface="Arial"/>
              <a:cs typeface="Arial"/>
            </a:endParaRPr>
          </a:p>
          <a:p>
            <a:pPr marL="12700" marR="88138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Антигистаминные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препараты,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симтоматическое лечение.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9851" y="60928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7231" y="6191199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576" y="4883086"/>
            <a:ext cx="5272024" cy="17891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Укусы</a:t>
            </a:r>
            <a:r>
              <a:rPr spc="-145" dirty="0"/>
              <a:t> </a:t>
            </a:r>
            <a:r>
              <a:rPr dirty="0"/>
              <a:t>ядовитых</a:t>
            </a:r>
            <a:r>
              <a:rPr spc="-125" dirty="0"/>
              <a:t> </a:t>
            </a:r>
            <a:r>
              <a:rPr spc="-10" dirty="0"/>
              <a:t>паукообразных.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862025"/>
            <a:ext cx="68567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90290" algn="l"/>
              </a:tabLst>
            </a:pPr>
            <a:r>
              <a:rPr sz="2000" b="1" dirty="0">
                <a:latin typeface="Arial"/>
                <a:cs typeface="Arial"/>
              </a:rPr>
              <a:t>Наиболее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опасны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каракурт</a:t>
            </a:r>
            <a:r>
              <a:rPr sz="2000" b="1" dirty="0">
                <a:latin typeface="Arial"/>
                <a:cs typeface="Arial"/>
              </a:rPr>
              <a:t>	и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скорпион.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Яд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тарантула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малотоксичен.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8937" y="1551050"/>
          <a:ext cx="8496934" cy="3670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5075"/>
                <a:gridCol w="2505075"/>
                <a:gridCol w="3486784"/>
              </a:tblGrid>
              <a:tr h="316230">
                <a:tc>
                  <a:txBody>
                    <a:bodyPr/>
                    <a:lstStyle/>
                    <a:p>
                      <a:pPr marL="701675">
                        <a:lnSpc>
                          <a:spcPts val="234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каракурт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ts val="234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скорпион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45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тарантул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3354704">
                <a:tc>
                  <a:txBody>
                    <a:bodyPr/>
                    <a:lstStyle/>
                    <a:p>
                      <a:pPr marL="68580" marR="60325">
                        <a:lnSpc>
                          <a:spcPts val="2400"/>
                        </a:lnSpc>
                        <a:spcBef>
                          <a:spcPts val="25"/>
                        </a:spcBef>
                        <a:tabLst>
                          <a:tab pos="1813560" algn="l"/>
                        </a:tabLst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сильные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боли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местно;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8580" marR="569595">
                        <a:lnSpc>
                          <a:spcPts val="24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головная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боль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удушье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8580" marR="59690">
                        <a:lnSpc>
                          <a:spcPts val="24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тошнота,</a:t>
                      </a:r>
                      <a:r>
                        <a:rPr sz="20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рвота головокружение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8580" marR="59690">
                        <a:lnSpc>
                          <a:spcPts val="2400"/>
                        </a:lnSpc>
                        <a:spcBef>
                          <a:spcPts val="5"/>
                        </a:spcBef>
                        <a:tabLst>
                          <a:tab pos="1479550" algn="l"/>
                        </a:tabLst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одышка,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цианоз, тахикардия; слюнотечение м.б.остановка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229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дыхания.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8419">
                        <a:lnSpc>
                          <a:spcPts val="2400"/>
                        </a:lnSpc>
                        <a:spcBef>
                          <a:spcPts val="25"/>
                        </a:spcBef>
                        <a:tabLst>
                          <a:tab pos="1114425" algn="l"/>
                          <a:tab pos="1728470" algn="l"/>
                          <a:tab pos="1842770" algn="l"/>
                          <a:tab pos="2280285" algn="l"/>
                        </a:tabLst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боли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ходу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нервного</a:t>
                      </a:r>
                      <a:r>
                        <a:rPr sz="2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ствола; подергивание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		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судороги отдельных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групп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2320"/>
                        </a:lnSpc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мышц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921385">
                        <a:lnSpc>
                          <a:spcPts val="2400"/>
                        </a:lnSpc>
                        <a:spcBef>
                          <a:spcPts val="2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боль</a:t>
                      </a:r>
                      <a:r>
                        <a:rPr sz="2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месте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укуса;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отек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9215" marR="59055">
                        <a:lnSpc>
                          <a:spcPts val="2400"/>
                        </a:lnSpc>
                        <a:tabLst>
                          <a:tab pos="1332865" algn="l"/>
                          <a:tab pos="1898014" algn="l"/>
                          <a:tab pos="2773045" algn="l"/>
                        </a:tabLst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тяжесть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во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всем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теле;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сонливость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9215" marR="1571625">
                        <a:lnSpc>
                          <a:spcPts val="2400"/>
                        </a:lnSpc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тахикардия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лабильное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50" dirty="0">
                          <a:latin typeface="Arial"/>
                          <a:cs typeface="Arial"/>
                        </a:rPr>
                        <a:t>АД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459851" y="60928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87231" y="6191199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5320385"/>
            <a:ext cx="78251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92445" algn="l"/>
              </a:tabLst>
            </a:pPr>
            <a:r>
              <a:rPr sz="2400" b="1" dirty="0">
                <a:latin typeface="Tahoma"/>
                <a:cs typeface="Tahoma"/>
              </a:rPr>
              <a:t>На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территории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Беларуси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обитают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пауки-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нарывники</a:t>
            </a:r>
            <a:r>
              <a:rPr sz="2400" b="1" spc="-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(шпанки,</a:t>
            </a:r>
            <a:r>
              <a:rPr sz="2400" b="1" spc="-9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чернотелки,</a:t>
            </a:r>
            <a:r>
              <a:rPr sz="2400" b="1" spc="-9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жужелицы). </a:t>
            </a:r>
            <a:r>
              <a:rPr sz="2400" b="1" dirty="0">
                <a:solidFill>
                  <a:srgbClr val="0000CC"/>
                </a:solidFill>
                <a:latin typeface="Tahoma"/>
                <a:cs typeface="Tahoma"/>
              </a:rPr>
              <a:t>Яд</a:t>
            </a:r>
            <a:r>
              <a:rPr sz="2400" b="1" spc="-45" dirty="0">
                <a:solidFill>
                  <a:srgbClr val="00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-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контаридин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(дерматит).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Лечение</a:t>
            </a:r>
            <a:r>
              <a:rPr sz="24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–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местное.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522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Неотложная</a:t>
            </a:r>
            <a:r>
              <a:rPr spc="-145" dirty="0"/>
              <a:t> </a:t>
            </a:r>
            <a:r>
              <a:rPr spc="-10" dirty="0"/>
              <a:t>помощь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862025"/>
            <a:ext cx="804354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955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Необходимо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обеспечить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иммобилизацию </a:t>
            </a:r>
            <a:r>
              <a:rPr sz="2400" b="1" spc="-10" dirty="0">
                <a:latin typeface="Arial"/>
                <a:cs typeface="Arial"/>
              </a:rPr>
              <a:t>пострадавшего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или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укушенной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части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тела.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Местно: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холод;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Обильное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питье.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Показаны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противокаракуртовая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сыворотка,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аналгетики,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антигистаминные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препараты,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витамины </a:t>
            </a:r>
            <a:r>
              <a:rPr sz="2400" b="1" dirty="0">
                <a:latin typeface="Arial"/>
                <a:cs typeface="Arial"/>
              </a:rPr>
              <a:t>группы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С,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D,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PP.</a:t>
            </a:r>
            <a:endParaRPr sz="2400">
              <a:latin typeface="Arial"/>
              <a:cs typeface="Arial"/>
            </a:endParaRPr>
          </a:p>
          <a:p>
            <a:pPr marL="12700" marR="63055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При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тяжелых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отравлениях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глюкокортикоиды. </a:t>
            </a:r>
            <a:r>
              <a:rPr sz="2400" b="1" dirty="0">
                <a:latin typeface="Arial"/>
                <a:cs typeface="Arial"/>
              </a:rPr>
              <a:t>При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угнетении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дыхания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после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укуса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скорпиона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- </a:t>
            </a:r>
            <a:r>
              <a:rPr sz="2400" b="1" spc="-10" dirty="0">
                <a:latin typeface="Arial"/>
                <a:cs typeface="Arial"/>
              </a:rPr>
              <a:t>оксигенотерапия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ИВЛ.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288" y="63085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Укусы</a:t>
            </a:r>
            <a:r>
              <a:rPr spc="-145" dirty="0"/>
              <a:t> </a:t>
            </a:r>
            <a:r>
              <a:rPr dirty="0"/>
              <a:t>ядовитых</a:t>
            </a:r>
            <a:r>
              <a:rPr spc="-125" dirty="0"/>
              <a:t> </a:t>
            </a:r>
            <a:r>
              <a:rPr spc="-20" dirty="0"/>
              <a:t>змей</a:t>
            </a:r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288" y="63085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2205101"/>
            <a:ext cx="8424799" cy="36083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9590" y="933703"/>
            <a:ext cx="72999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Яд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гадюки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содержит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0000CC"/>
                </a:solidFill>
                <a:latin typeface="Arial"/>
                <a:cs typeface="Arial"/>
              </a:rPr>
              <a:t>фосфолипазу,</a:t>
            </a: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лицитиназу, випертоксин.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626" y="1412747"/>
            <a:ext cx="3956050" cy="31385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5505" y="225298"/>
            <a:ext cx="3789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Клиническая</a:t>
            </a:r>
            <a:r>
              <a:rPr spc="-95" dirty="0"/>
              <a:t> </a:t>
            </a:r>
            <a:r>
              <a:rPr spc="-10" dirty="0"/>
              <a:t>картина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717626"/>
            <a:ext cx="78581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Местно: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гиперемия,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отек,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сильная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боль.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Иногда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пузыри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некрозы.</a:t>
            </a:r>
            <a:endParaRPr sz="2400">
              <a:latin typeface="Arial"/>
              <a:cs typeface="Arial"/>
            </a:endParaRPr>
          </a:p>
          <a:p>
            <a:pPr marL="12700" marR="1030605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Тошнота,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иногда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рвота,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одышка,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тахикардия, </a:t>
            </a:r>
            <a:r>
              <a:rPr sz="2400" b="1" spc="-20" dirty="0">
                <a:latin typeface="Arial"/>
                <a:cs typeface="Arial"/>
              </a:rPr>
              <a:t>головокружение,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мидриаз,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гипертермия.</a:t>
            </a:r>
            <a:endParaRPr sz="2400">
              <a:latin typeface="Arial"/>
              <a:cs typeface="Arial"/>
            </a:endParaRPr>
          </a:p>
          <a:p>
            <a:pPr marL="12700" marR="393065">
              <a:lnSpc>
                <a:spcPct val="100000"/>
              </a:lnSpc>
              <a:tabLst>
                <a:tab pos="5268595" algn="l"/>
              </a:tabLst>
            </a:pPr>
            <a:r>
              <a:rPr sz="2400" b="1" spc="-10" dirty="0">
                <a:latin typeface="Arial"/>
                <a:cs typeface="Arial"/>
              </a:rPr>
              <a:t>Заторможеность,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сонливость,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иногда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судороги. </a:t>
            </a:r>
            <a:r>
              <a:rPr sz="2400" b="1" spc="-25" dirty="0">
                <a:latin typeface="Arial"/>
                <a:cs typeface="Arial"/>
              </a:rPr>
              <a:t>Гемолиз,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гематурия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олигоанурия,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анемия,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развивается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гиперкалиемия.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Осложнения: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столбняк,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анаэробная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инфекция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др. </a:t>
            </a:r>
            <a:r>
              <a:rPr sz="2400" b="1" dirty="0">
                <a:latin typeface="Arial"/>
                <a:cs typeface="Arial"/>
              </a:rPr>
              <a:t>Описан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случай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остеомиелита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суставных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головок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в </a:t>
            </a:r>
            <a:r>
              <a:rPr sz="2400" b="1" dirty="0">
                <a:latin typeface="Arial"/>
                <a:cs typeface="Arial"/>
              </a:rPr>
              <a:t>области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укуса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змеи.</a:t>
            </a:r>
            <a:endParaRPr sz="2400">
              <a:latin typeface="Arial"/>
              <a:cs typeface="Arial"/>
            </a:endParaRPr>
          </a:p>
          <a:p>
            <a:pPr marL="12700" marR="482600" algn="just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Иногда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наблюдается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развитие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коллапса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типу </a:t>
            </a:r>
            <a:r>
              <a:rPr sz="2400" b="1" spc="-10" dirty="0">
                <a:latin typeface="Arial"/>
                <a:cs typeface="Arial"/>
              </a:rPr>
              <a:t>анафилактического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шока.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876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0383" y="62640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616" y="5173979"/>
            <a:ext cx="2601467" cy="1485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4711" y="5020051"/>
            <a:ext cx="3090671" cy="16261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776" y="286004"/>
            <a:ext cx="5546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Неотложная</a:t>
            </a:r>
            <a:r>
              <a:rPr spc="-90" dirty="0"/>
              <a:t> </a:t>
            </a:r>
            <a:r>
              <a:rPr dirty="0"/>
              <a:t>помощь</a:t>
            </a:r>
            <a:r>
              <a:rPr spc="-110" dirty="0"/>
              <a:t> </a:t>
            </a:r>
            <a:r>
              <a:rPr dirty="0"/>
              <a:t>и</a:t>
            </a:r>
            <a:r>
              <a:rPr spc="-120" dirty="0"/>
              <a:t> </a:t>
            </a:r>
            <a:r>
              <a:rPr spc="-10" dirty="0"/>
              <a:t>лечение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862025"/>
            <a:ext cx="796544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Первая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помощь: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удаление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первых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капель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крови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(не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201420" algn="l"/>
              </a:tabLst>
            </a:pPr>
            <a:r>
              <a:rPr sz="2400" b="1" spc="-10" dirty="0">
                <a:latin typeface="Arial"/>
                <a:cs typeface="Arial"/>
              </a:rPr>
              <a:t>ртом!).</a:t>
            </a:r>
            <a:r>
              <a:rPr sz="2400" b="1" dirty="0">
                <a:latin typeface="Arial"/>
                <a:cs typeface="Arial"/>
              </a:rPr>
              <a:t>	Промыть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антисептиком.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При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укусе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в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конечность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производят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ее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иммобилизацию,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местно</a:t>
            </a:r>
            <a:endParaRPr sz="2400">
              <a:latin typeface="Arial"/>
              <a:cs typeface="Arial"/>
            </a:endParaRPr>
          </a:p>
          <a:p>
            <a:pPr marL="12700" marR="656717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—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холод. </a:t>
            </a:r>
            <a:r>
              <a:rPr sz="2400" b="1" spc="-10" dirty="0">
                <a:latin typeface="Arial"/>
                <a:cs typeface="Arial"/>
              </a:rPr>
              <a:t>Лечение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875665" algn="l"/>
              </a:tabLst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Обкалывание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раствором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новокаина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0,5%с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0,3—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мл </a:t>
            </a:r>
            <a:r>
              <a:rPr sz="2400" b="1" spc="-20" dirty="0">
                <a:latin typeface="Arial"/>
                <a:cs typeface="Arial"/>
              </a:rPr>
              <a:t>0,1%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адреналина.</a:t>
            </a:r>
            <a:endParaRPr sz="2400">
              <a:latin typeface="Arial"/>
              <a:cs typeface="Arial"/>
            </a:endParaRPr>
          </a:p>
          <a:p>
            <a:pPr marL="12700" marR="33274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Противозмеиная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сыворотка,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противостолбнячная сыворотка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(по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Безредко).</a:t>
            </a:r>
            <a:endParaRPr sz="2400">
              <a:latin typeface="Arial"/>
              <a:cs typeface="Arial"/>
            </a:endParaRPr>
          </a:p>
          <a:p>
            <a:pPr marL="12700" marR="111633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Анальгетики,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антигистаминные,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седативные </a:t>
            </a:r>
            <a:r>
              <a:rPr sz="2400" b="1" dirty="0">
                <a:latin typeface="Arial"/>
                <a:cs typeface="Arial"/>
              </a:rPr>
              <a:t>препараты,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гепарин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дозе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до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15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000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ЕД, </a:t>
            </a:r>
            <a:r>
              <a:rPr sz="2400" b="1" spc="-10" dirty="0">
                <a:latin typeface="Arial"/>
                <a:cs typeface="Arial"/>
              </a:rPr>
              <a:t>глюкокортикоиды,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антибиотики,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ингибиторы протеаз.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288" y="63085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9567" y="5227320"/>
            <a:ext cx="2234184" cy="14417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0873" y="180046"/>
            <a:ext cx="8559800" cy="6443345"/>
            <a:chOff x="430873" y="180046"/>
            <a:chExt cx="8559800" cy="6443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873" y="180046"/>
              <a:ext cx="8282252" cy="62813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32876" y="61658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496" y="4644"/>
                  </a:lnTo>
                  <a:lnTo>
                    <a:pt x="139571" y="17964"/>
                  </a:lnTo>
                  <a:lnTo>
                    <a:pt x="100738" y="39041"/>
                  </a:lnTo>
                  <a:lnTo>
                    <a:pt x="66913" y="66955"/>
                  </a:lnTo>
                  <a:lnTo>
                    <a:pt x="39011" y="100788"/>
                  </a:lnTo>
                  <a:lnTo>
                    <a:pt x="17948" y="139619"/>
                  </a:lnTo>
                  <a:lnTo>
                    <a:pt x="4639" y="182529"/>
                  </a:lnTo>
                  <a:lnTo>
                    <a:pt x="0" y="228600"/>
                  </a:lnTo>
                  <a:lnTo>
                    <a:pt x="4639" y="274670"/>
                  </a:lnTo>
                  <a:lnTo>
                    <a:pt x="17948" y="317580"/>
                  </a:lnTo>
                  <a:lnTo>
                    <a:pt x="39011" y="356411"/>
                  </a:lnTo>
                  <a:lnTo>
                    <a:pt x="66913" y="390244"/>
                  </a:lnTo>
                  <a:lnTo>
                    <a:pt x="100738" y="418158"/>
                  </a:lnTo>
                  <a:lnTo>
                    <a:pt x="139571" y="439235"/>
                  </a:lnTo>
                  <a:lnTo>
                    <a:pt x="182496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5"/>
                  </a:lnTo>
                  <a:lnTo>
                    <a:pt x="356406" y="418158"/>
                  </a:lnTo>
                  <a:lnTo>
                    <a:pt x="390239" y="390244"/>
                  </a:lnTo>
                  <a:lnTo>
                    <a:pt x="418154" y="356411"/>
                  </a:lnTo>
                  <a:lnTo>
                    <a:pt x="439233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3" y="139619"/>
                  </a:lnTo>
                  <a:lnTo>
                    <a:pt x="418154" y="100788"/>
                  </a:lnTo>
                  <a:lnTo>
                    <a:pt x="390239" y="66955"/>
                  </a:lnTo>
                  <a:lnTo>
                    <a:pt x="356406" y="39041"/>
                  </a:lnTo>
                  <a:lnTo>
                    <a:pt x="317575" y="17964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660383" y="62640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115887"/>
            <a:ext cx="8713851" cy="6553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357377"/>
            <a:ext cx="793051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4025">
              <a:lnSpc>
                <a:spcPct val="100000"/>
              </a:lnSpc>
              <a:spcBef>
                <a:spcPts val="105"/>
              </a:spcBef>
              <a:tabLst>
                <a:tab pos="434975" algn="l"/>
              </a:tabLst>
            </a:pPr>
            <a:r>
              <a:rPr sz="2600" spc="-50" dirty="0">
                <a:solidFill>
                  <a:srgbClr val="000000"/>
                </a:solidFill>
              </a:rPr>
              <a:t>В</a:t>
            </a:r>
            <a:r>
              <a:rPr sz="2600" dirty="0">
                <a:solidFill>
                  <a:srgbClr val="000000"/>
                </a:solidFill>
              </a:rPr>
              <a:t>	мире</a:t>
            </a:r>
            <a:r>
              <a:rPr sz="2600" spc="-6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обитает</a:t>
            </a:r>
            <a:r>
              <a:rPr sz="2600" spc="-3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около</a:t>
            </a:r>
            <a:r>
              <a:rPr sz="2600" spc="-9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5</a:t>
            </a:r>
            <a:r>
              <a:rPr sz="2600" spc="-5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000</a:t>
            </a:r>
            <a:r>
              <a:rPr sz="2600" spc="-5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видов</a:t>
            </a:r>
            <a:r>
              <a:rPr sz="2600" spc="-55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ядовитых животных.</a:t>
            </a:r>
            <a:endParaRPr sz="2600"/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solidFill>
                  <a:srgbClr val="000000"/>
                </a:solidFill>
              </a:rPr>
              <a:t>Ежегодно</a:t>
            </a:r>
            <a:r>
              <a:rPr sz="2600" spc="-135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токсические</a:t>
            </a:r>
            <a:r>
              <a:rPr sz="2600" spc="-10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поражения</a:t>
            </a:r>
            <a:r>
              <a:rPr sz="2600" spc="-160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составляют</a:t>
            </a:r>
            <a:r>
              <a:rPr sz="2600" spc="-114" dirty="0">
                <a:solidFill>
                  <a:srgbClr val="000000"/>
                </a:solidFill>
              </a:rPr>
              <a:t> </a:t>
            </a:r>
            <a:r>
              <a:rPr sz="2600" spc="-50" dirty="0">
                <a:solidFill>
                  <a:srgbClr val="000000"/>
                </a:solidFill>
              </a:rPr>
              <a:t>в </a:t>
            </a:r>
            <a:r>
              <a:rPr sz="2600" dirty="0">
                <a:solidFill>
                  <a:srgbClr val="000000"/>
                </a:solidFill>
              </a:rPr>
              <a:t>мире</a:t>
            </a:r>
            <a:r>
              <a:rPr sz="2600" spc="-7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более</a:t>
            </a:r>
            <a:r>
              <a:rPr sz="2600" spc="-8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10</a:t>
            </a:r>
            <a:r>
              <a:rPr sz="2600" spc="-5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млн.</a:t>
            </a:r>
            <a:r>
              <a:rPr sz="2600" spc="-6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человек,</a:t>
            </a:r>
            <a:r>
              <a:rPr sz="2600" spc="-7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в</a:t>
            </a:r>
            <a:r>
              <a:rPr sz="2600" spc="-6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том</a:t>
            </a:r>
            <a:r>
              <a:rPr sz="2600" spc="-2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числе</a:t>
            </a:r>
            <a:r>
              <a:rPr sz="2600" spc="-55" dirty="0">
                <a:solidFill>
                  <a:srgbClr val="000000"/>
                </a:solidFill>
              </a:rPr>
              <a:t> </a:t>
            </a:r>
            <a:r>
              <a:rPr sz="2600" spc="-25" dirty="0">
                <a:solidFill>
                  <a:srgbClr val="000000"/>
                </a:solidFill>
              </a:rPr>
              <a:t>от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402742" y="2018792"/>
            <a:ext cx="8408035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укусов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ядовитых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змей—</a:t>
            </a:r>
            <a:r>
              <a:rPr sz="2600" b="1" spc="-10" dirty="0">
                <a:latin typeface="Arial"/>
                <a:cs typeface="Arial"/>
              </a:rPr>
              <a:t>около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1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млн.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человек.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При </a:t>
            </a:r>
            <a:r>
              <a:rPr sz="2600" b="1" dirty="0">
                <a:latin typeface="Arial"/>
                <a:cs typeface="Arial"/>
              </a:rPr>
              <a:t>этом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число</a:t>
            </a:r>
            <a:r>
              <a:rPr sz="2600" b="1" spc="-1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смертельных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исходов</a:t>
            </a:r>
            <a:r>
              <a:rPr sz="2600" b="1" spc="-1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составляет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от </a:t>
            </a:r>
            <a:r>
              <a:rPr sz="2600" b="1" dirty="0">
                <a:latin typeface="Arial"/>
                <a:cs typeface="Arial"/>
              </a:rPr>
              <a:t>30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до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50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тыс.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latin typeface="Arial"/>
                <a:cs typeface="Arial"/>
              </a:rPr>
              <a:t>Ежегодно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БСМП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города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Минска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поступает</a:t>
            </a:r>
            <a:r>
              <a:rPr sz="2600" b="1" spc="-50" dirty="0">
                <a:latin typeface="Arial"/>
                <a:cs typeface="Arial"/>
              </a:rPr>
              <a:t> в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среднем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до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30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пострадавших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от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укусов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гадюки.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Республике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Беларусь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структуре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всех</a:t>
            </a:r>
            <a:endParaRPr sz="2600">
              <a:latin typeface="Arial"/>
              <a:cs typeface="Arial"/>
            </a:endParaRPr>
          </a:p>
          <a:p>
            <a:pPr marL="12700" marR="71120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интоксикаций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яды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животного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растительного происхождения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составляют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от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2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до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5%.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13826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41206" y="626404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0913" y="672211"/>
            <a:ext cx="5661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C00000"/>
                </a:solidFill>
                <a:latin typeface="Calibri"/>
                <a:cs typeface="Calibri"/>
              </a:rPr>
              <a:t>СПАСИБО</a:t>
            </a:r>
            <a:r>
              <a:rPr sz="4000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4000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C00000"/>
                </a:solidFill>
                <a:latin typeface="Calibri"/>
                <a:cs typeface="Calibri"/>
              </a:rPr>
              <a:t>ВНИМАНИЕ!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288" y="63085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501" y="1571688"/>
            <a:ext cx="4305300" cy="46433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536" y="297941"/>
            <a:ext cx="3856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Учебные</a:t>
            </a:r>
            <a:r>
              <a:rPr sz="3200" spc="-10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вопросы: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2846" y="1365630"/>
            <a:ext cx="8412480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594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88645" algn="l"/>
              </a:tabLst>
            </a:pPr>
            <a:r>
              <a:rPr sz="2800" b="1" dirty="0">
                <a:latin typeface="Arial"/>
                <a:cs typeface="Arial"/>
              </a:rPr>
              <a:t>Общая</a:t>
            </a:r>
            <a:r>
              <a:rPr sz="2800" b="1" spc="280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характеристика</a:t>
            </a:r>
            <a:r>
              <a:rPr sz="2800" b="1" spc="290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ядов</a:t>
            </a:r>
            <a:r>
              <a:rPr sz="2800" b="1" spc="275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290" dirty="0">
                <a:latin typeface="Arial"/>
                <a:cs typeface="Arial"/>
              </a:rPr>
              <a:t>  </a:t>
            </a:r>
            <a:r>
              <a:rPr sz="2800" b="1" spc="-10" dirty="0">
                <a:latin typeface="Arial"/>
                <a:cs typeface="Arial"/>
              </a:rPr>
              <a:t>токсинов </a:t>
            </a:r>
            <a:r>
              <a:rPr sz="2800" b="1" dirty="0">
                <a:latin typeface="Arial"/>
                <a:cs typeface="Arial"/>
              </a:rPr>
              <a:t>растительного</a:t>
            </a:r>
            <a:r>
              <a:rPr sz="2800" b="1" spc="200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195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животного</a:t>
            </a:r>
            <a:r>
              <a:rPr sz="2800" b="1" spc="190" dirty="0">
                <a:latin typeface="Arial"/>
                <a:cs typeface="Arial"/>
              </a:rPr>
              <a:t>  </a:t>
            </a:r>
            <a:r>
              <a:rPr sz="2800" b="1" spc="-10" dirty="0">
                <a:latin typeface="Arial"/>
                <a:cs typeface="Arial"/>
              </a:rPr>
              <a:t>происхождения, </a:t>
            </a:r>
            <a:r>
              <a:rPr sz="2800" b="1" dirty="0">
                <a:latin typeface="Arial"/>
                <a:cs typeface="Arial"/>
              </a:rPr>
              <a:t>их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классификация.</a:t>
            </a:r>
            <a:endParaRPr sz="2800">
              <a:latin typeface="Arial"/>
              <a:cs typeface="Arial"/>
            </a:endParaRPr>
          </a:p>
          <a:p>
            <a:pPr marL="12700" marR="5715" indent="1090930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1103630" algn="l"/>
              </a:tabLst>
            </a:pPr>
            <a:r>
              <a:rPr sz="2800" b="1" dirty="0">
                <a:latin typeface="Arial"/>
                <a:cs typeface="Arial"/>
              </a:rPr>
              <a:t>Поражение</a:t>
            </a:r>
            <a:r>
              <a:rPr sz="2800" b="1" spc="450" dirty="0">
                <a:latin typeface="Arial"/>
                <a:cs typeface="Arial"/>
              </a:rPr>
              <a:t>     </a:t>
            </a:r>
            <a:r>
              <a:rPr sz="2800" b="1" dirty="0">
                <a:latin typeface="Arial"/>
                <a:cs typeface="Arial"/>
              </a:rPr>
              <a:t>ядами</a:t>
            </a:r>
            <a:r>
              <a:rPr sz="2800" b="1" spc="450" dirty="0">
                <a:latin typeface="Arial"/>
                <a:cs typeface="Arial"/>
              </a:rPr>
              <a:t>     </a:t>
            </a:r>
            <a:r>
              <a:rPr sz="2800" b="1" spc="-10" dirty="0">
                <a:latin typeface="Arial"/>
                <a:cs typeface="Arial"/>
              </a:rPr>
              <a:t>растительного происхождения</a:t>
            </a:r>
            <a:endParaRPr sz="2800">
              <a:latin typeface="Arial"/>
              <a:cs typeface="Arial"/>
            </a:endParaRPr>
          </a:p>
          <a:p>
            <a:pPr marL="12700" marR="5080" indent="1342390" algn="just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1355090" algn="l"/>
                <a:tab pos="4377690" algn="l"/>
                <a:tab pos="6539230" algn="l"/>
              </a:tabLst>
            </a:pPr>
            <a:r>
              <a:rPr sz="2800" b="1" spc="-10" dirty="0">
                <a:latin typeface="Arial"/>
                <a:cs typeface="Arial"/>
              </a:rPr>
              <a:t>Поражения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10" dirty="0">
                <a:latin typeface="Arial"/>
                <a:cs typeface="Arial"/>
              </a:rPr>
              <a:t>ядами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30" dirty="0">
                <a:latin typeface="Arial"/>
                <a:cs typeface="Arial"/>
              </a:rPr>
              <a:t>животного </a:t>
            </a:r>
            <a:r>
              <a:rPr sz="2800" b="1" spc="-10" dirty="0">
                <a:latin typeface="Arial"/>
                <a:cs typeface="Arial"/>
              </a:rPr>
              <a:t>происхождения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874" y="357378"/>
            <a:ext cx="789178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Учебный</a:t>
            </a:r>
            <a:r>
              <a:rPr spc="-17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вопрос</a:t>
            </a:r>
            <a:r>
              <a:rPr spc="-160" dirty="0">
                <a:solidFill>
                  <a:srgbClr val="C00000"/>
                </a:solidFill>
              </a:rPr>
              <a:t> </a:t>
            </a:r>
            <a:r>
              <a:rPr spc="-25" dirty="0">
                <a:solidFill>
                  <a:srgbClr val="C00000"/>
                </a:solidFill>
              </a:rPr>
              <a:t>№1.</a:t>
            </a:r>
          </a:p>
          <a:p>
            <a:pPr marL="12065" marR="5080" indent="-1905" algn="ctr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Общая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характеристика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ядов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токсинов растительного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животного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происхождения, </a:t>
            </a:r>
            <a:r>
              <a:rPr dirty="0">
                <a:solidFill>
                  <a:srgbClr val="000000"/>
                </a:solidFill>
              </a:rPr>
              <a:t>их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классификация.</a:t>
            </a:r>
          </a:p>
        </p:txBody>
      </p:sp>
      <p:sp>
        <p:nvSpPr>
          <p:cNvPr id="3" name="object 3"/>
          <p:cNvSpPr/>
          <p:nvPr/>
        </p:nvSpPr>
        <p:spPr>
          <a:xfrm>
            <a:off x="8388350" y="60928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6" y="317580"/>
                </a:lnTo>
                <a:lnTo>
                  <a:pt x="39045" y="356411"/>
                </a:lnTo>
                <a:lnTo>
                  <a:pt x="66960" y="390244"/>
                </a:lnTo>
                <a:lnTo>
                  <a:pt x="100793" y="418158"/>
                </a:lnTo>
                <a:lnTo>
                  <a:pt x="139624" y="439235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60054" y="6191199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9130" y="2351533"/>
            <a:ext cx="5141978" cy="3723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8" y="357377"/>
            <a:ext cx="7722234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00"/>
                </a:solidFill>
              </a:rPr>
              <a:t>Все</a:t>
            </a:r>
            <a:r>
              <a:rPr sz="2600" spc="-8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ядовитые</a:t>
            </a:r>
            <a:r>
              <a:rPr sz="2600" spc="-35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химические</a:t>
            </a:r>
            <a:r>
              <a:rPr sz="2600" spc="-85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вещества</a:t>
            </a:r>
            <a:endParaRPr sz="2600"/>
          </a:p>
          <a:p>
            <a:pPr marL="12700" marR="5080">
              <a:lnSpc>
                <a:spcPct val="100000"/>
              </a:lnSpc>
            </a:pPr>
            <a:r>
              <a:rPr sz="2600" dirty="0">
                <a:solidFill>
                  <a:srgbClr val="000000"/>
                </a:solidFill>
              </a:rPr>
              <a:t>природного</a:t>
            </a:r>
            <a:r>
              <a:rPr sz="2600" spc="-120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происхождения,</a:t>
            </a:r>
            <a:r>
              <a:rPr sz="2600" spc="-12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независимо</a:t>
            </a:r>
            <a:r>
              <a:rPr sz="2600" spc="-10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от</a:t>
            </a:r>
            <a:r>
              <a:rPr sz="2600" spc="-105" dirty="0">
                <a:solidFill>
                  <a:srgbClr val="000000"/>
                </a:solidFill>
              </a:rPr>
              <a:t> </a:t>
            </a:r>
            <a:r>
              <a:rPr sz="2600" spc="-25" dirty="0">
                <a:solidFill>
                  <a:srgbClr val="000000"/>
                </a:solidFill>
              </a:rPr>
              <a:t>их </a:t>
            </a:r>
            <a:r>
              <a:rPr sz="2600" dirty="0">
                <a:solidFill>
                  <a:srgbClr val="000000"/>
                </a:solidFill>
              </a:rPr>
              <a:t>состава</a:t>
            </a:r>
            <a:r>
              <a:rPr sz="2600" spc="-50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и</a:t>
            </a:r>
            <a:r>
              <a:rPr sz="2600" spc="-8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природного</a:t>
            </a:r>
            <a:r>
              <a:rPr sz="2600" spc="-110" dirty="0">
                <a:solidFill>
                  <a:srgbClr val="000000"/>
                </a:solidFill>
              </a:rPr>
              <a:t> </a:t>
            </a:r>
            <a:r>
              <a:rPr sz="2600" spc="-10" dirty="0">
                <a:solidFill>
                  <a:srgbClr val="000000"/>
                </a:solidFill>
              </a:rPr>
              <a:t>происхождения,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690168" y="1546351"/>
            <a:ext cx="7160259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поражение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которыми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не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сопровождается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иммунным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ответом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организма</a:t>
            </a:r>
            <a:r>
              <a:rPr sz="2600" b="1" spc="-14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называются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природными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ядами.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3283965"/>
            <a:ext cx="795655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42315">
              <a:lnSpc>
                <a:spcPct val="100000"/>
              </a:lnSpc>
              <a:spcBef>
                <a:spcPts val="105"/>
              </a:spcBef>
            </a:pP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Токсины</a:t>
            </a:r>
            <a:r>
              <a:rPr sz="26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—</a:t>
            </a:r>
            <a:r>
              <a:rPr sz="26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химические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вещества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белковой </a:t>
            </a:r>
            <a:r>
              <a:rPr sz="2600" b="1" dirty="0">
                <a:latin typeface="Arial"/>
                <a:cs typeface="Arial"/>
              </a:rPr>
              <a:t>природы,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являющиеся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главным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образом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продуктами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жизнедеятельности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растительного, животного,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микробного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или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иного</a:t>
            </a:r>
            <a:endParaRPr sz="2600">
              <a:latin typeface="Arial"/>
              <a:cs typeface="Arial"/>
            </a:endParaRPr>
          </a:p>
          <a:p>
            <a:pPr marL="12700" marR="984885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происхождения,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обладающие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высокой токсичностью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способностью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оказывать</a:t>
            </a:r>
            <a:endParaRPr sz="2600">
              <a:latin typeface="Arial"/>
              <a:cs typeface="Arial"/>
            </a:endParaRPr>
          </a:p>
          <a:p>
            <a:pPr marL="12700" marR="144780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latin typeface="Arial"/>
                <a:cs typeface="Arial"/>
              </a:rPr>
              <a:t>поражающие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действия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на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организм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человека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и </a:t>
            </a:r>
            <a:r>
              <a:rPr sz="2600" b="1" spc="-10" dirty="0">
                <a:latin typeface="Arial"/>
                <a:cs typeface="Arial"/>
              </a:rPr>
              <a:t>животного.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59851" y="60928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31428" y="6191199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89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Классификация</a:t>
            </a:r>
            <a:r>
              <a:rPr spc="-114" dirty="0"/>
              <a:t> </a:t>
            </a:r>
            <a:r>
              <a:rPr spc="-10" dirty="0"/>
              <a:t>токсинов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9119" y="1149552"/>
            <a:ext cx="7472045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marR="875030" indent="-27178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115" algn="l"/>
              </a:tabLst>
            </a:pP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фитоксины</a:t>
            </a:r>
            <a:r>
              <a:rPr sz="26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—</a:t>
            </a:r>
            <a:r>
              <a:rPr sz="26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токсины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растительного 	происхождения;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20" dirty="0">
                <a:solidFill>
                  <a:srgbClr val="0000CC"/>
                </a:solidFill>
                <a:latin typeface="Arial"/>
                <a:cs typeface="Arial"/>
              </a:rPr>
              <a:t>зоотоксины</a:t>
            </a:r>
            <a:r>
              <a:rPr sz="2600" b="1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—</a:t>
            </a:r>
            <a:r>
              <a:rPr sz="2600" b="1" spc="-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токсины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животного</a:t>
            </a:r>
            <a:endParaRPr sz="2600">
              <a:latin typeface="Arial"/>
              <a:cs typeface="Arial"/>
            </a:endParaRPr>
          </a:p>
          <a:p>
            <a:pPr marL="285115" marR="1073785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происхождения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(входят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состав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яда </a:t>
            </a:r>
            <a:r>
              <a:rPr sz="2600" b="1" spc="-10" dirty="0">
                <a:latin typeface="Arial"/>
                <a:cs typeface="Arial"/>
              </a:rPr>
              <a:t>некоторых</a:t>
            </a:r>
            <a:r>
              <a:rPr sz="2600" b="1" spc="-16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животных);</a:t>
            </a:r>
            <a:endParaRPr sz="2600">
              <a:latin typeface="Arial"/>
              <a:cs typeface="Arial"/>
            </a:endParaRPr>
          </a:p>
          <a:p>
            <a:pPr marL="283210" marR="40830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115" algn="l"/>
              </a:tabLst>
            </a:pP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микробные</a:t>
            </a:r>
            <a:r>
              <a:rPr sz="2600" b="1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токсины</a:t>
            </a:r>
            <a:r>
              <a:rPr sz="26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—</a:t>
            </a:r>
            <a:r>
              <a:rPr sz="2600" b="1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вырабатываются 	</a:t>
            </a:r>
            <a:r>
              <a:rPr sz="2600" b="1" dirty="0">
                <a:latin typeface="Arial"/>
                <a:cs typeface="Arial"/>
              </a:rPr>
              <a:t>многими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видами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микроорганизмов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и</a:t>
            </a:r>
            <a:endParaRPr sz="2600">
              <a:latin typeface="Arial"/>
              <a:cs typeface="Arial"/>
            </a:endParaRPr>
          </a:p>
          <a:p>
            <a:pPr marL="285115" marR="1558925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являются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причиной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отравлений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и </a:t>
            </a:r>
            <a:r>
              <a:rPr sz="2600" b="1" spc="-10" dirty="0">
                <a:latin typeface="Arial"/>
                <a:cs typeface="Arial"/>
              </a:rPr>
              <a:t>заболеваний.</a:t>
            </a:r>
            <a:endParaRPr sz="2600">
              <a:latin typeface="Arial"/>
              <a:cs typeface="Arial"/>
            </a:endParaRPr>
          </a:p>
          <a:p>
            <a:pPr marL="283210" marR="5080" indent="-271145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115" algn="l"/>
              </a:tabLst>
            </a:pPr>
            <a:r>
              <a:rPr sz="2600" b="1" i="1" dirty="0">
                <a:solidFill>
                  <a:srgbClr val="006600"/>
                </a:solidFill>
                <a:latin typeface="Arial"/>
                <a:cs typeface="Arial"/>
              </a:rPr>
              <a:t>синтетические</a:t>
            </a:r>
            <a:r>
              <a:rPr sz="2600" b="1" i="1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rgbClr val="006600"/>
                </a:solidFill>
                <a:latin typeface="Arial"/>
                <a:cs typeface="Arial"/>
              </a:rPr>
              <a:t>токсины.</a:t>
            </a:r>
            <a:r>
              <a:rPr sz="2600" b="1" i="1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На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сегодняшний 	</a:t>
            </a:r>
            <a:r>
              <a:rPr sz="2600" b="1" dirty="0">
                <a:latin typeface="Arial"/>
                <a:cs typeface="Arial"/>
              </a:rPr>
              <a:t>день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таких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токсинов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не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существует.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9851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31428" y="6264046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89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Классификация</a:t>
            </a:r>
            <a:r>
              <a:rPr spc="-114" dirty="0"/>
              <a:t> </a:t>
            </a:r>
            <a:r>
              <a:rPr spc="-10" dirty="0"/>
              <a:t>токсинов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005027"/>
            <a:ext cx="7442200" cy="5559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Эндотоксины</a:t>
            </a:r>
            <a:r>
              <a:rPr sz="26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—</a:t>
            </a:r>
            <a:r>
              <a:rPr sz="26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продукты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обмена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веществ, функционирующие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внутри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клеток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качестве метаболитов</a:t>
            </a:r>
            <a:r>
              <a:rPr sz="2600" spc="-10" dirty="0">
                <a:latin typeface="Arial MT"/>
                <a:cs typeface="Arial MT"/>
              </a:rPr>
              <a:t>.</a:t>
            </a:r>
            <a:endParaRPr sz="2600">
              <a:latin typeface="Arial MT"/>
              <a:cs typeface="Arial MT"/>
            </a:endParaRPr>
          </a:p>
          <a:p>
            <a:pPr marL="12700" marR="161925">
              <a:lnSpc>
                <a:spcPct val="100000"/>
              </a:lnSpc>
            </a:pPr>
            <a:r>
              <a:rPr sz="2600" b="1" spc="-20" dirty="0">
                <a:solidFill>
                  <a:srgbClr val="0000CC"/>
                </a:solidFill>
                <a:latin typeface="Arial"/>
                <a:cs typeface="Arial"/>
              </a:rPr>
              <a:t>Экзотоксины</a:t>
            </a:r>
            <a:r>
              <a:rPr sz="2600" b="1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—</a:t>
            </a:r>
            <a:r>
              <a:rPr sz="2600" b="1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также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вырабатываются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при </a:t>
            </a:r>
            <a:r>
              <a:rPr sz="2600" b="1" spc="-10" dirty="0">
                <a:latin typeface="Arial"/>
                <a:cs typeface="Arial"/>
              </a:rPr>
              <a:t>внутриклеточном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обмене</a:t>
            </a:r>
            <a:r>
              <a:rPr sz="2600" b="1" spc="-1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веществ,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но </a:t>
            </a:r>
            <a:r>
              <a:rPr sz="2600" b="1" spc="-10" dirty="0">
                <a:latin typeface="Arial"/>
                <a:cs typeface="Arial"/>
              </a:rPr>
              <a:t>выделяются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клетками-</a:t>
            </a:r>
            <a:r>
              <a:rPr sz="2600" b="1" dirty="0">
                <a:latin typeface="Arial"/>
                <a:cs typeface="Arial"/>
              </a:rPr>
              <a:t>продуцентами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в </a:t>
            </a:r>
            <a:r>
              <a:rPr sz="2600" b="1" dirty="0">
                <a:latin typeface="Arial"/>
                <a:cs typeface="Arial"/>
              </a:rPr>
              <a:t>окружающую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их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среду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процессе жизнедеятельности.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По</a:t>
            </a:r>
            <a:r>
              <a:rPr sz="2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действию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2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организм</a:t>
            </a:r>
            <a:r>
              <a:rPr sz="26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10" dirty="0">
                <a:latin typeface="Arial"/>
                <a:cs typeface="Arial"/>
              </a:rPr>
              <a:t>нейротоксины;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10" dirty="0">
                <a:latin typeface="Arial"/>
                <a:cs typeface="Arial"/>
              </a:rPr>
              <a:t>цитотоксины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30" dirty="0">
                <a:latin typeface="Arial"/>
                <a:cs typeface="Arial"/>
              </a:rPr>
              <a:t>(токсины-</a:t>
            </a:r>
            <a:r>
              <a:rPr sz="2600" b="1" spc="-10" dirty="0">
                <a:latin typeface="Arial"/>
                <a:cs typeface="Arial"/>
              </a:rPr>
              <a:t>эффекторы);</a:t>
            </a:r>
            <a:endParaRPr sz="2600">
              <a:latin typeface="Arial"/>
              <a:cs typeface="Arial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4480" algn="l"/>
              </a:tabLst>
            </a:pPr>
            <a:r>
              <a:rPr sz="2600" b="1" spc="-25" dirty="0">
                <a:latin typeface="Arial"/>
                <a:cs typeface="Arial"/>
              </a:rPr>
              <a:t>токсины-</a:t>
            </a:r>
            <a:r>
              <a:rPr sz="2600" b="1" spc="-10" dirty="0">
                <a:latin typeface="Arial"/>
                <a:cs typeface="Arial"/>
              </a:rPr>
              <a:t>ферменты;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30" dirty="0">
                <a:latin typeface="Arial"/>
                <a:cs typeface="Arial"/>
              </a:rPr>
              <a:t>токсины-</a:t>
            </a:r>
            <a:r>
              <a:rPr sz="2600" b="1" dirty="0">
                <a:latin typeface="Arial"/>
                <a:cs typeface="Arial"/>
              </a:rPr>
              <a:t>ингибиторы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ферментов.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876" y="60928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04580" y="6191199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126" y="158877"/>
            <a:ext cx="56724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95"/>
              </a:spcBef>
            </a:pPr>
            <a:r>
              <a:rPr dirty="0"/>
              <a:t>Яды</a:t>
            </a:r>
            <a:r>
              <a:rPr spc="-120" dirty="0"/>
              <a:t> </a:t>
            </a:r>
            <a:r>
              <a:rPr dirty="0"/>
              <a:t>растений</a:t>
            </a:r>
            <a:r>
              <a:rPr spc="-65" dirty="0"/>
              <a:t> </a:t>
            </a:r>
            <a:r>
              <a:rPr spc="-10" dirty="0"/>
              <a:t>характеризуются избирательной</a:t>
            </a:r>
            <a:r>
              <a:rPr spc="-155" dirty="0"/>
              <a:t> </a:t>
            </a:r>
            <a:r>
              <a:rPr spc="-10" dirty="0"/>
              <a:t>токсичностью: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471930"/>
            <a:ext cx="8004175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58140" algn="l"/>
              </a:tabLst>
            </a:pPr>
            <a:r>
              <a:rPr sz="2600" b="1" dirty="0">
                <a:latin typeface="Arial"/>
                <a:cs typeface="Arial"/>
              </a:rPr>
              <a:t>М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-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холинолитический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синдром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(пасленовые);</a:t>
            </a:r>
            <a:endParaRPr sz="2600">
              <a:latin typeface="Arial"/>
              <a:cs typeface="Arial"/>
            </a:endParaRPr>
          </a:p>
          <a:p>
            <a:pPr marL="285115" marR="171450" indent="-273050">
              <a:lnSpc>
                <a:spcPct val="100000"/>
              </a:lnSpc>
              <a:buChar char="⚫"/>
              <a:tabLst>
                <a:tab pos="285115" algn="l"/>
                <a:tab pos="376555" algn="l"/>
                <a:tab pos="6080125" algn="l"/>
              </a:tabLst>
            </a:pPr>
            <a:r>
              <a:rPr sz="2200" dirty="0">
                <a:solidFill>
                  <a:srgbClr val="D24717"/>
                </a:solidFill>
                <a:latin typeface="Segoe UI Symbol"/>
                <a:cs typeface="Segoe UI Symbol"/>
              </a:rPr>
              <a:t>	</a:t>
            </a:r>
            <a:r>
              <a:rPr sz="2600" b="1" dirty="0">
                <a:latin typeface="Arial"/>
                <a:cs typeface="Arial"/>
              </a:rPr>
              <a:t>никотиноподобный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синдром</a:t>
            </a:r>
            <a:r>
              <a:rPr sz="2600" b="1" spc="-13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(вех</a:t>
            </a:r>
            <a:r>
              <a:rPr sz="2600" b="1" dirty="0">
                <a:latin typeface="Arial"/>
                <a:cs typeface="Arial"/>
              </a:rPr>
              <a:t>	</a:t>
            </a:r>
            <a:r>
              <a:rPr sz="2600" b="1" spc="-10" dirty="0">
                <a:latin typeface="Arial"/>
                <a:cs typeface="Arial"/>
              </a:rPr>
              <a:t>ядовитый, болиголов);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dirty="0">
                <a:latin typeface="Arial"/>
                <a:cs typeface="Arial"/>
              </a:rPr>
              <a:t>поражение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ССС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(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наперстянка,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ландыш);</a:t>
            </a:r>
            <a:endParaRPr sz="2600">
              <a:latin typeface="Arial"/>
              <a:cs typeface="Arial"/>
            </a:endParaRPr>
          </a:p>
          <a:p>
            <a:pPr marL="376555" indent="-36385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376555" algn="l"/>
              </a:tabLst>
            </a:pPr>
            <a:r>
              <a:rPr sz="2600" b="1" dirty="0">
                <a:latin typeface="Arial"/>
                <a:cs typeface="Arial"/>
              </a:rPr>
              <a:t>поражение</a:t>
            </a:r>
            <a:r>
              <a:rPr sz="2600" b="1" spc="-1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печени</a:t>
            </a:r>
            <a:r>
              <a:rPr sz="2600" b="1" spc="-1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(гелиотроп,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крестовик);</a:t>
            </a:r>
            <a:endParaRPr sz="2600">
              <a:latin typeface="Arial"/>
              <a:cs typeface="Arial"/>
            </a:endParaRPr>
          </a:p>
          <a:p>
            <a:pPr marL="103505" marR="487680" indent="-9144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103505" algn="l"/>
                <a:tab pos="283210" algn="l"/>
              </a:tabLst>
            </a:pPr>
            <a:r>
              <a:rPr sz="2600" b="1" dirty="0">
                <a:latin typeface="Arial"/>
                <a:cs typeface="Arial"/>
              </a:rPr>
              <a:t>	поражение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кожи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-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борщевик,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волчье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лыко)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С</a:t>
            </a:r>
            <a:r>
              <a:rPr sz="26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поражением</a:t>
            </a:r>
            <a:r>
              <a:rPr sz="26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нескольких</a:t>
            </a:r>
            <a:r>
              <a:rPr sz="2600" b="1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органов</a:t>
            </a:r>
            <a:r>
              <a:rPr sz="26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CC"/>
                </a:solidFill>
                <a:latin typeface="Arial"/>
                <a:cs typeface="Arial"/>
              </a:rPr>
              <a:t>и</a:t>
            </a:r>
            <a:r>
              <a:rPr sz="26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систем: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dirty="0">
                <a:latin typeface="Arial"/>
                <a:cs typeface="Arial"/>
              </a:rPr>
              <a:t>ЦНС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сердце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-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аконит;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dirty="0">
                <a:latin typeface="Arial"/>
                <a:cs typeface="Arial"/>
              </a:rPr>
              <a:t>сердце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ЖКТ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-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чемерица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Лобеля;</a:t>
            </a:r>
            <a:endParaRPr sz="2600">
              <a:latin typeface="Arial"/>
              <a:cs typeface="Arial"/>
            </a:endParaRPr>
          </a:p>
          <a:p>
            <a:pPr marL="283210" marR="421640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115" algn="l"/>
              </a:tabLst>
            </a:pPr>
            <a:r>
              <a:rPr sz="2600" b="1" dirty="0">
                <a:latin typeface="Arial"/>
                <a:cs typeface="Arial"/>
              </a:rPr>
              <a:t>ЖКТ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ЦНС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-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паслен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сладко-</a:t>
            </a:r>
            <a:r>
              <a:rPr sz="2600" b="1" dirty="0">
                <a:latin typeface="Arial"/>
                <a:cs typeface="Arial"/>
              </a:rPr>
              <a:t>горький,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волчье 	лыко.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9851" y="6165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31428" y="6264046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210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484" y="6308547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7466" y="425465"/>
            <a:ext cx="5915025" cy="1458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30860" algn="ctr">
              <a:lnSpc>
                <a:spcPct val="100000"/>
              </a:lnSpc>
              <a:spcBef>
                <a:spcPts val="700"/>
              </a:spcBef>
            </a:pPr>
            <a:r>
              <a:rPr dirty="0">
                <a:solidFill>
                  <a:srgbClr val="C00000"/>
                </a:solidFill>
              </a:rPr>
              <a:t>Учебный</a:t>
            </a:r>
            <a:r>
              <a:rPr spc="-17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вопрос</a:t>
            </a:r>
            <a:r>
              <a:rPr spc="-160" dirty="0">
                <a:solidFill>
                  <a:srgbClr val="C00000"/>
                </a:solidFill>
              </a:rPr>
              <a:t> </a:t>
            </a:r>
            <a:r>
              <a:rPr spc="-25" dirty="0">
                <a:solidFill>
                  <a:srgbClr val="C00000"/>
                </a:solidFill>
              </a:rPr>
              <a:t>№1.</a:t>
            </a:r>
          </a:p>
          <a:p>
            <a:pPr marL="12700" marR="5080" algn="ctr">
              <a:lnSpc>
                <a:spcPct val="100000"/>
              </a:lnSpc>
              <a:spcBef>
                <a:spcPts val="600"/>
              </a:spcBef>
            </a:pPr>
            <a:r>
              <a:rPr spc="-10" dirty="0">
                <a:solidFill>
                  <a:srgbClr val="000000"/>
                </a:solidFill>
              </a:rPr>
              <a:t>Поражение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ядами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растительного происхождения.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652" y="2136649"/>
            <a:ext cx="6185916" cy="4162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1130</Words>
  <Application>Microsoft Office PowerPoint</Application>
  <PresentationFormat>Экран (4:3)</PresentationFormat>
  <Paragraphs>238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Учреждение здравоохранения «Хотимская центральная районная больница»</vt:lpstr>
      <vt:lpstr>Презентация PowerPoint</vt:lpstr>
      <vt:lpstr>Учебные вопросы:</vt:lpstr>
      <vt:lpstr>Учебный вопрос №1. Общая характеристика ядов и токсинов растительного и животного происхождения, их классификация.</vt:lpstr>
      <vt:lpstr>Все ядовитые химические вещества природного происхождения, независимо от их состава и природного происхождения,</vt:lpstr>
      <vt:lpstr>Классификация токсинов</vt:lpstr>
      <vt:lpstr>Классификация токсинов</vt:lpstr>
      <vt:lpstr>Яды растений характеризуются избирательной токсичностью:</vt:lpstr>
      <vt:lpstr>Учебный вопрос №1. Поражение ядами растительного происхождения.</vt:lpstr>
      <vt:lpstr>Презентация PowerPoint</vt:lpstr>
      <vt:lpstr>Болиголов пятнистый — произрастает повсеместно, чаще по берегам водоемов, каналов. Конеин, коницин – алкалоиды. Ядовиты все части растения</vt:lpstr>
      <vt:lpstr>Вех ядовитый (цикута). Цикутотоксин - нейротоксичный алкалоид. Ядовиты все части растения. Весной сочные побеги содержат много сахара, сладкие на вкус при попадании рer os.</vt:lpstr>
      <vt:lpstr>Чемерица Лобеля. Алкалоиды: термин, протоверин, вератрозин – оказывают кардиотоксическое действие. Ядовиты все части растения при попадании рer os.</vt:lpstr>
      <vt:lpstr>Презентация PowerPoint</vt:lpstr>
      <vt:lpstr>Мухомор (красный, пантерный ,порфировый) Содержит мускарин, буфатенин и др. Симптомы: красный мухомор: тошнота, рвота, боль в животе, повышенное потоотделение и слюнотечение, слезотечение, диспноэ, миоз, диарея, аритмия, возбуждение, судороги, коллапс и кома.</vt:lpstr>
      <vt:lpstr>Бледная поганка Содержит фаллатоксины и соматотоксины.</vt:lpstr>
      <vt:lpstr>Строчки (обыкновенный, большой) Произрастает в основном в сосновых и смешанных лесах, на опушках леса, светлых полянах во второй половине апреля — первой половине мая. Яд -</vt:lpstr>
      <vt:lpstr>Учебный вопрос №3. Поражения ядами животного происхождения.</vt:lpstr>
      <vt:lpstr>Группы ядовитых животных 1 Морские беспозвоночные:</vt:lpstr>
      <vt:lpstr>Укусы ядовитых насекомых</vt:lpstr>
      <vt:lpstr>Клиническая картина и лечение</vt:lpstr>
      <vt:lpstr>Укусы ядовитых паукообразных.</vt:lpstr>
      <vt:lpstr>Неотложная помощь</vt:lpstr>
      <vt:lpstr>Укусы ядовитых змей</vt:lpstr>
      <vt:lpstr>Клиническая картина</vt:lpstr>
      <vt:lpstr>Неотложная помощь и лечение</vt:lpstr>
      <vt:lpstr>Презентация PowerPoint</vt:lpstr>
      <vt:lpstr>В мире обитает около 5 000 видов ядовитых животных. Ежегодно токсические поражения составляют в мире более 10 млн. человек, в том числе от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melnikov</cp:lastModifiedBy>
  <cp:revision>2</cp:revision>
  <dcterms:created xsi:type="dcterms:W3CDTF">2025-06-18T05:41:30Z</dcterms:created>
  <dcterms:modified xsi:type="dcterms:W3CDTF">2025-06-18T05:54:13Z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2025-06-18T00:00:00Z</vt:filetime>
  </property>
  <property fmtid="{D5CDD505-2E9C-101B-9397-08002B2CF9AE}" pid="5" name="Producer">
    <vt:lpwstr>Microsoft® PowerPoint® 2010</vt:lpwstr>
  </property>
</Properties>
</file>